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89"/>
  </p:notesMasterIdLst>
  <p:sldIdLst>
    <p:sldId id="256" r:id="rId4"/>
    <p:sldId id="258" r:id="rId5"/>
    <p:sldId id="270" r:id="rId6"/>
    <p:sldId id="414" r:id="rId7"/>
    <p:sldId id="413" r:id="rId8"/>
    <p:sldId id="353" r:id="rId9"/>
    <p:sldId id="411" r:id="rId10"/>
    <p:sldId id="415" r:id="rId11"/>
    <p:sldId id="261" r:id="rId12"/>
    <p:sldId id="262" r:id="rId13"/>
    <p:sldId id="319" r:id="rId14"/>
    <p:sldId id="320" r:id="rId15"/>
    <p:sldId id="321" r:id="rId16"/>
    <p:sldId id="322" r:id="rId17"/>
    <p:sldId id="323" r:id="rId18"/>
    <p:sldId id="264" r:id="rId19"/>
    <p:sldId id="287" r:id="rId20"/>
    <p:sldId id="293" r:id="rId21"/>
    <p:sldId id="384" r:id="rId22"/>
    <p:sldId id="416" r:id="rId23"/>
    <p:sldId id="424" r:id="rId24"/>
    <p:sldId id="417" r:id="rId25"/>
    <p:sldId id="425" r:id="rId26"/>
    <p:sldId id="399" r:id="rId27"/>
    <p:sldId id="375" r:id="rId28"/>
    <p:sldId id="273" r:id="rId29"/>
    <p:sldId id="423" r:id="rId30"/>
    <p:sldId id="373" r:id="rId31"/>
    <p:sldId id="274" r:id="rId32"/>
    <p:sldId id="372" r:id="rId33"/>
    <p:sldId id="363" r:id="rId34"/>
    <p:sldId id="364" r:id="rId35"/>
    <p:sldId id="370" r:id="rId36"/>
    <p:sldId id="371" r:id="rId37"/>
    <p:sldId id="379" r:id="rId38"/>
    <p:sldId id="278" r:id="rId39"/>
    <p:sldId id="402" r:id="rId40"/>
    <p:sldId id="400" r:id="rId41"/>
    <p:sldId id="406" r:id="rId42"/>
    <p:sldId id="368" r:id="rId43"/>
    <p:sldId id="408" r:id="rId44"/>
    <p:sldId id="407" r:id="rId45"/>
    <p:sldId id="409" r:id="rId46"/>
    <p:sldId id="410" r:id="rId47"/>
    <p:sldId id="428" r:id="rId48"/>
    <p:sldId id="434" r:id="rId49"/>
    <p:sldId id="431" r:id="rId50"/>
    <p:sldId id="448" r:id="rId51"/>
    <p:sldId id="435" r:id="rId52"/>
    <p:sldId id="436" r:id="rId53"/>
    <p:sldId id="437" r:id="rId54"/>
    <p:sldId id="438" r:id="rId55"/>
    <p:sldId id="439" r:id="rId56"/>
    <p:sldId id="432" r:id="rId57"/>
    <p:sldId id="446" r:id="rId58"/>
    <p:sldId id="449" r:id="rId59"/>
    <p:sldId id="447" r:id="rId60"/>
    <p:sldId id="433" r:id="rId61"/>
    <p:sldId id="440" r:id="rId62"/>
    <p:sldId id="441" r:id="rId63"/>
    <p:sldId id="442" r:id="rId64"/>
    <p:sldId id="443" r:id="rId65"/>
    <p:sldId id="444" r:id="rId66"/>
    <p:sldId id="430" r:id="rId67"/>
    <p:sldId id="426" r:id="rId68"/>
    <p:sldId id="285" r:id="rId69"/>
    <p:sldId id="403" r:id="rId70"/>
    <p:sldId id="281" r:id="rId71"/>
    <p:sldId id="422" r:id="rId72"/>
    <p:sldId id="420" r:id="rId73"/>
    <p:sldId id="386" r:id="rId74"/>
    <p:sldId id="419" r:id="rId75"/>
    <p:sldId id="382" r:id="rId76"/>
    <p:sldId id="450" r:id="rId77"/>
    <p:sldId id="451" r:id="rId78"/>
    <p:sldId id="452" r:id="rId79"/>
    <p:sldId id="453" r:id="rId80"/>
    <p:sldId id="454" r:id="rId81"/>
    <p:sldId id="455" r:id="rId82"/>
    <p:sldId id="456" r:id="rId83"/>
    <p:sldId id="457" r:id="rId84"/>
    <p:sldId id="458" r:id="rId85"/>
    <p:sldId id="459" r:id="rId86"/>
    <p:sldId id="460" r:id="rId87"/>
    <p:sldId id="461" r:id="rId8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E5FFE5"/>
    <a:srgbClr val="006C05"/>
    <a:srgbClr val="CCFFCC"/>
    <a:srgbClr val="11FF17"/>
    <a:srgbClr val="66CCFF"/>
    <a:srgbClr val="FF99CC"/>
    <a:srgbClr val="F8F8F8"/>
    <a:srgbClr val="56FF3F"/>
    <a:srgbClr val="00CC00"/>
    <a:srgbClr val="C0C0C0"/>
  </p:clrMru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5" autoAdjust="0"/>
    <p:restoredTop sz="94296" autoAdjust="0"/>
  </p:normalViewPr>
  <p:slideViewPr>
    <p:cSldViewPr>
      <p:cViewPr varScale="1">
        <p:scale>
          <a:sx n="83" d="100"/>
          <a:sy n="83" d="100"/>
        </p:scale>
        <p:origin x="-99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808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2A4DD-4D6B-4B01-BDA6-BA2C632AB94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F5EA4A3-34C7-4C25-B633-ED0E5FE67003}">
      <dgm:prSet phldrT="[Text]"/>
      <dgm:spPr>
        <a:solidFill>
          <a:srgbClr val="FF0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Visual Studio</a:t>
          </a:r>
          <a:endParaRPr lang="en-US" dirty="0"/>
        </a:p>
      </dgm:t>
    </dgm:pt>
    <dgm:pt modelId="{D5BEBA5C-B6CA-467B-A14C-3CF13137B089}" type="parTrans" cxnId="{F3ABB504-E84B-4289-8E38-6E2EA4EF8072}">
      <dgm:prSet/>
      <dgm:spPr/>
      <dgm:t>
        <a:bodyPr/>
        <a:lstStyle/>
        <a:p>
          <a:endParaRPr lang="en-US"/>
        </a:p>
      </dgm:t>
    </dgm:pt>
    <dgm:pt modelId="{399903ED-F0F7-448B-B25B-3CB433C6FD66}" type="sibTrans" cxnId="{F3ABB504-E84B-4289-8E38-6E2EA4EF8072}">
      <dgm:prSet/>
      <dgm:spPr/>
      <dgm:t>
        <a:bodyPr/>
        <a:lstStyle/>
        <a:p>
          <a:endParaRPr lang="en-US"/>
        </a:p>
      </dgm:t>
    </dgm:pt>
    <dgm:pt modelId="{13EA37F1-A1ED-4144-8727-FC89BC262742}">
      <dgm:prSet phldrT="[Text]"/>
      <dgm:spPr>
        <a:solidFill>
          <a:srgbClr val="FFC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LINQ</a:t>
          </a:r>
          <a:endParaRPr lang="en-US" dirty="0"/>
        </a:p>
      </dgm:t>
    </dgm:pt>
    <dgm:pt modelId="{333EA1C2-C734-4BEE-8782-7FCE247A1DA5}" type="parTrans" cxnId="{AFE7A828-54F3-4F27-B6C2-10A54D58E740}">
      <dgm:prSet/>
      <dgm:spPr/>
      <dgm:t>
        <a:bodyPr/>
        <a:lstStyle/>
        <a:p>
          <a:endParaRPr lang="en-US"/>
        </a:p>
      </dgm:t>
    </dgm:pt>
    <dgm:pt modelId="{9FAFD229-09A4-41C2-B9BA-1385ACE8460D}" type="sibTrans" cxnId="{AFE7A828-54F3-4F27-B6C2-10A54D58E740}">
      <dgm:prSet/>
      <dgm:spPr/>
      <dgm:t>
        <a:bodyPr/>
        <a:lstStyle/>
        <a:p>
          <a:endParaRPr lang="en-US"/>
        </a:p>
      </dgm:t>
    </dgm:pt>
    <dgm:pt modelId="{B66AC7A4-B61D-403D-99DC-F1FCAE81641A}">
      <dgm:prSet phldrT="[Text]"/>
      <dgm:spPr>
        <a:solidFill>
          <a:srgbClr val="00B0F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Dryad</a:t>
          </a:r>
          <a:endParaRPr lang="en-US" dirty="0"/>
        </a:p>
      </dgm:t>
    </dgm:pt>
    <dgm:pt modelId="{DCAA05C9-36B7-4601-AD11-2DB5DE5B56D6}" type="parTrans" cxnId="{9A98D6D5-E02B-4931-846E-38713F77CB87}">
      <dgm:prSet/>
      <dgm:spPr/>
      <dgm:t>
        <a:bodyPr/>
        <a:lstStyle/>
        <a:p>
          <a:endParaRPr lang="en-US"/>
        </a:p>
      </dgm:t>
    </dgm:pt>
    <dgm:pt modelId="{0B45D90B-E755-45D9-B2B7-4B493F99C468}" type="sibTrans" cxnId="{9A98D6D5-E02B-4931-846E-38713F77CB87}">
      <dgm:prSet/>
      <dgm:spPr/>
      <dgm:t>
        <a:bodyPr/>
        <a:lstStyle/>
        <a:p>
          <a:endParaRPr lang="en-US"/>
        </a:p>
      </dgm:t>
    </dgm:pt>
    <dgm:pt modelId="{D3FFE5D5-1F0B-4311-B6BB-B7C026E10F59}" type="pres">
      <dgm:prSet presAssocID="{AA62A4DD-4D6B-4B01-BDA6-BA2C632AB943}" presName="compositeShape" presStyleCnt="0">
        <dgm:presLayoutVars>
          <dgm:chMax val="7"/>
          <dgm:dir/>
          <dgm:resizeHandles val="exact"/>
        </dgm:presLayoutVars>
      </dgm:prSet>
      <dgm:spPr/>
    </dgm:pt>
    <dgm:pt modelId="{A51B61C9-179F-4A52-AB43-AF6A2F323D98}" type="pres">
      <dgm:prSet presAssocID="{AA62A4DD-4D6B-4B01-BDA6-BA2C632AB943}" presName="wedge1" presStyleLbl="node1" presStyleIdx="0" presStyleCnt="3"/>
      <dgm:spPr/>
      <dgm:t>
        <a:bodyPr/>
        <a:lstStyle/>
        <a:p>
          <a:endParaRPr lang="en-US"/>
        </a:p>
      </dgm:t>
    </dgm:pt>
    <dgm:pt modelId="{D587AF4B-73C3-4633-9BCD-8227CB593D3E}" type="pres">
      <dgm:prSet presAssocID="{AA62A4DD-4D6B-4B01-BDA6-BA2C632AB943}" presName="dummy1a" presStyleCnt="0"/>
      <dgm:spPr/>
    </dgm:pt>
    <dgm:pt modelId="{AC3E7A76-1B15-4D84-870C-7AEBAEF3C581}" type="pres">
      <dgm:prSet presAssocID="{AA62A4DD-4D6B-4B01-BDA6-BA2C632AB943}" presName="dummy1b" presStyleCnt="0"/>
      <dgm:spPr/>
    </dgm:pt>
    <dgm:pt modelId="{099B2E04-23B5-4011-9C86-4C68C445B062}" type="pres">
      <dgm:prSet presAssocID="{AA62A4DD-4D6B-4B01-BDA6-BA2C632AB9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92489-9E40-44BB-987D-97A966AA3172}" type="pres">
      <dgm:prSet presAssocID="{AA62A4DD-4D6B-4B01-BDA6-BA2C632AB943}" presName="wedge2" presStyleLbl="node1" presStyleIdx="1" presStyleCnt="3"/>
      <dgm:spPr/>
      <dgm:t>
        <a:bodyPr/>
        <a:lstStyle/>
        <a:p>
          <a:endParaRPr lang="en-US"/>
        </a:p>
      </dgm:t>
    </dgm:pt>
    <dgm:pt modelId="{3CF7F74C-5237-4A78-8201-074AAE1EE35D}" type="pres">
      <dgm:prSet presAssocID="{AA62A4DD-4D6B-4B01-BDA6-BA2C632AB943}" presName="dummy2a" presStyleCnt="0"/>
      <dgm:spPr/>
    </dgm:pt>
    <dgm:pt modelId="{193B219A-69AA-4E8D-A41E-24BDFEF1894B}" type="pres">
      <dgm:prSet presAssocID="{AA62A4DD-4D6B-4B01-BDA6-BA2C632AB943}" presName="dummy2b" presStyleCnt="0"/>
      <dgm:spPr/>
    </dgm:pt>
    <dgm:pt modelId="{F72D59DB-6EBB-49F9-ADCC-BF12969E241B}" type="pres">
      <dgm:prSet presAssocID="{AA62A4DD-4D6B-4B01-BDA6-BA2C632AB9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3AF1-83FF-467A-A3E8-3072DAF9B787}" type="pres">
      <dgm:prSet presAssocID="{AA62A4DD-4D6B-4B01-BDA6-BA2C632AB943}" presName="wedge3" presStyleLbl="node1" presStyleIdx="2" presStyleCnt="3"/>
      <dgm:spPr/>
      <dgm:t>
        <a:bodyPr/>
        <a:lstStyle/>
        <a:p>
          <a:endParaRPr lang="en-US"/>
        </a:p>
      </dgm:t>
    </dgm:pt>
    <dgm:pt modelId="{EE17DCFA-E0A4-4060-A1F9-7E48DC9EC244}" type="pres">
      <dgm:prSet presAssocID="{AA62A4DD-4D6B-4B01-BDA6-BA2C632AB943}" presName="dummy3a" presStyleCnt="0"/>
      <dgm:spPr/>
    </dgm:pt>
    <dgm:pt modelId="{14DBF8E3-5286-4E5D-A6A9-6E84F7685D7A}" type="pres">
      <dgm:prSet presAssocID="{AA62A4DD-4D6B-4B01-BDA6-BA2C632AB943}" presName="dummy3b" presStyleCnt="0"/>
      <dgm:spPr/>
    </dgm:pt>
    <dgm:pt modelId="{4BB1AEDC-37FF-4FC0-8B21-2B577647CDEE}" type="pres">
      <dgm:prSet presAssocID="{AA62A4DD-4D6B-4B01-BDA6-BA2C632AB9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5663-2BC0-4BC8-BC2D-04BDBD461EE0}" type="pres">
      <dgm:prSet presAssocID="{399903ED-F0F7-448B-B25B-3CB433C6FD66}" presName="arrowWedge1" presStyleLbl="fgSibTrans2D1" presStyleIdx="0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B797DBA5-3A46-48EB-9E1A-89CF03BA3ED3}" type="pres">
      <dgm:prSet presAssocID="{9FAFD229-09A4-41C2-B9BA-1385ACE8460D}" presName="arrowWedge2" presStyleLbl="fgSibTrans2D1" presStyleIdx="1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05E12AA9-6EE1-4517-9C77-348CEF9F216A}" type="pres">
      <dgm:prSet presAssocID="{0B45D90B-E755-45D9-B2B7-4B493F99C468}" presName="arrowWedge3" presStyleLbl="fgSibTrans2D1" presStyleIdx="2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</dgm:ptLst>
  <dgm:cxnLst>
    <dgm:cxn modelId="{F3ABB504-E84B-4289-8E38-6E2EA4EF8072}" srcId="{AA62A4DD-4D6B-4B01-BDA6-BA2C632AB943}" destId="{AF5EA4A3-34C7-4C25-B633-ED0E5FE67003}" srcOrd="0" destOrd="0" parTransId="{D5BEBA5C-B6CA-467B-A14C-3CF13137B089}" sibTransId="{399903ED-F0F7-448B-B25B-3CB433C6FD66}"/>
    <dgm:cxn modelId="{6C811891-6604-426B-88EF-60BC35283CF7}" type="presOf" srcId="{B66AC7A4-B61D-403D-99DC-F1FCAE81641A}" destId="{580E3AF1-83FF-467A-A3E8-3072DAF9B787}" srcOrd="0" destOrd="0" presId="urn:microsoft.com/office/officeart/2005/8/layout/cycle8"/>
    <dgm:cxn modelId="{9A98D6D5-E02B-4931-846E-38713F77CB87}" srcId="{AA62A4DD-4D6B-4B01-BDA6-BA2C632AB943}" destId="{B66AC7A4-B61D-403D-99DC-F1FCAE81641A}" srcOrd="2" destOrd="0" parTransId="{DCAA05C9-36B7-4601-AD11-2DB5DE5B56D6}" sibTransId="{0B45D90B-E755-45D9-B2B7-4B493F99C468}"/>
    <dgm:cxn modelId="{5DF23ABC-F54F-45DB-A1DA-4977CBCE60E8}" type="presOf" srcId="{13EA37F1-A1ED-4144-8727-FC89BC262742}" destId="{C9D92489-9E40-44BB-987D-97A966AA3172}" srcOrd="0" destOrd="0" presId="urn:microsoft.com/office/officeart/2005/8/layout/cycle8"/>
    <dgm:cxn modelId="{40FC0CC8-C046-414F-A2E8-88C294986626}" type="presOf" srcId="{13EA37F1-A1ED-4144-8727-FC89BC262742}" destId="{F72D59DB-6EBB-49F9-ADCC-BF12969E241B}" srcOrd="1" destOrd="0" presId="urn:microsoft.com/office/officeart/2005/8/layout/cycle8"/>
    <dgm:cxn modelId="{E70E9A95-6815-43EA-AFD0-85DAF2FF3A86}" type="presOf" srcId="{AA62A4DD-4D6B-4B01-BDA6-BA2C632AB943}" destId="{D3FFE5D5-1F0B-4311-B6BB-B7C026E10F59}" srcOrd="0" destOrd="0" presId="urn:microsoft.com/office/officeart/2005/8/layout/cycle8"/>
    <dgm:cxn modelId="{0DC772AF-9CCD-4EA1-A085-42975347B87E}" type="presOf" srcId="{B66AC7A4-B61D-403D-99DC-F1FCAE81641A}" destId="{4BB1AEDC-37FF-4FC0-8B21-2B577647CDEE}" srcOrd="1" destOrd="0" presId="urn:microsoft.com/office/officeart/2005/8/layout/cycle8"/>
    <dgm:cxn modelId="{D05E8D6F-8668-44A6-9FAE-D6701EAE7A80}" type="presOf" srcId="{AF5EA4A3-34C7-4C25-B633-ED0E5FE67003}" destId="{A51B61C9-179F-4A52-AB43-AF6A2F323D98}" srcOrd="0" destOrd="0" presId="urn:microsoft.com/office/officeart/2005/8/layout/cycle8"/>
    <dgm:cxn modelId="{187B41B5-2946-4BE3-BF69-AB66F8702A81}" type="presOf" srcId="{AF5EA4A3-34C7-4C25-B633-ED0E5FE67003}" destId="{099B2E04-23B5-4011-9C86-4C68C445B062}" srcOrd="1" destOrd="0" presId="urn:microsoft.com/office/officeart/2005/8/layout/cycle8"/>
    <dgm:cxn modelId="{AFE7A828-54F3-4F27-B6C2-10A54D58E740}" srcId="{AA62A4DD-4D6B-4B01-BDA6-BA2C632AB943}" destId="{13EA37F1-A1ED-4144-8727-FC89BC262742}" srcOrd="1" destOrd="0" parTransId="{333EA1C2-C734-4BEE-8782-7FCE247A1DA5}" sibTransId="{9FAFD229-09A4-41C2-B9BA-1385ACE8460D}"/>
    <dgm:cxn modelId="{64DFE01A-5F6C-4A0F-998D-0A1D3AFE8FAE}" type="presParOf" srcId="{D3FFE5D5-1F0B-4311-B6BB-B7C026E10F59}" destId="{A51B61C9-179F-4A52-AB43-AF6A2F323D98}" srcOrd="0" destOrd="0" presId="urn:microsoft.com/office/officeart/2005/8/layout/cycle8"/>
    <dgm:cxn modelId="{0FC32325-1F55-4D44-BDC9-11C2097B43BD}" type="presParOf" srcId="{D3FFE5D5-1F0B-4311-B6BB-B7C026E10F59}" destId="{D587AF4B-73C3-4633-9BCD-8227CB593D3E}" srcOrd="1" destOrd="0" presId="urn:microsoft.com/office/officeart/2005/8/layout/cycle8"/>
    <dgm:cxn modelId="{5D3F743D-0471-40CC-9B7A-E7055C656393}" type="presParOf" srcId="{D3FFE5D5-1F0B-4311-B6BB-B7C026E10F59}" destId="{AC3E7A76-1B15-4D84-870C-7AEBAEF3C581}" srcOrd="2" destOrd="0" presId="urn:microsoft.com/office/officeart/2005/8/layout/cycle8"/>
    <dgm:cxn modelId="{C9C33597-5E94-47B0-96B7-55342F4A0CD8}" type="presParOf" srcId="{D3FFE5D5-1F0B-4311-B6BB-B7C026E10F59}" destId="{099B2E04-23B5-4011-9C86-4C68C445B062}" srcOrd="3" destOrd="0" presId="urn:microsoft.com/office/officeart/2005/8/layout/cycle8"/>
    <dgm:cxn modelId="{62E960B7-1AA5-494B-95A8-3C68F0BFD98E}" type="presParOf" srcId="{D3FFE5D5-1F0B-4311-B6BB-B7C026E10F59}" destId="{C9D92489-9E40-44BB-987D-97A966AA3172}" srcOrd="4" destOrd="0" presId="urn:microsoft.com/office/officeart/2005/8/layout/cycle8"/>
    <dgm:cxn modelId="{A7B9B8E5-13AF-43BD-89EC-E699BEEF1E9F}" type="presParOf" srcId="{D3FFE5D5-1F0B-4311-B6BB-B7C026E10F59}" destId="{3CF7F74C-5237-4A78-8201-074AAE1EE35D}" srcOrd="5" destOrd="0" presId="urn:microsoft.com/office/officeart/2005/8/layout/cycle8"/>
    <dgm:cxn modelId="{2A2E16ED-DC55-4786-BEE1-6EFAF7BDFE4A}" type="presParOf" srcId="{D3FFE5D5-1F0B-4311-B6BB-B7C026E10F59}" destId="{193B219A-69AA-4E8D-A41E-24BDFEF1894B}" srcOrd="6" destOrd="0" presId="urn:microsoft.com/office/officeart/2005/8/layout/cycle8"/>
    <dgm:cxn modelId="{01A36725-8243-4C2A-B5EF-61D4135B549E}" type="presParOf" srcId="{D3FFE5D5-1F0B-4311-B6BB-B7C026E10F59}" destId="{F72D59DB-6EBB-49F9-ADCC-BF12969E241B}" srcOrd="7" destOrd="0" presId="urn:microsoft.com/office/officeart/2005/8/layout/cycle8"/>
    <dgm:cxn modelId="{A750B0BD-B42C-4FDE-B79F-5375CECF022A}" type="presParOf" srcId="{D3FFE5D5-1F0B-4311-B6BB-B7C026E10F59}" destId="{580E3AF1-83FF-467A-A3E8-3072DAF9B787}" srcOrd="8" destOrd="0" presId="urn:microsoft.com/office/officeart/2005/8/layout/cycle8"/>
    <dgm:cxn modelId="{84FCD45B-ADE2-462D-8DE0-6426826908C8}" type="presParOf" srcId="{D3FFE5D5-1F0B-4311-B6BB-B7C026E10F59}" destId="{EE17DCFA-E0A4-4060-A1F9-7E48DC9EC244}" srcOrd="9" destOrd="0" presId="urn:microsoft.com/office/officeart/2005/8/layout/cycle8"/>
    <dgm:cxn modelId="{5D0F1226-4E66-4D8E-85F2-4FB781AEBE20}" type="presParOf" srcId="{D3FFE5D5-1F0B-4311-B6BB-B7C026E10F59}" destId="{14DBF8E3-5286-4E5D-A6A9-6E84F7685D7A}" srcOrd="10" destOrd="0" presId="urn:microsoft.com/office/officeart/2005/8/layout/cycle8"/>
    <dgm:cxn modelId="{B84DAF94-8AF2-48FC-BBB5-8BC9D1E557D7}" type="presParOf" srcId="{D3FFE5D5-1F0B-4311-B6BB-B7C026E10F59}" destId="{4BB1AEDC-37FF-4FC0-8B21-2B577647CDEE}" srcOrd="11" destOrd="0" presId="urn:microsoft.com/office/officeart/2005/8/layout/cycle8"/>
    <dgm:cxn modelId="{6EFBFE7F-D2EA-4A56-BA6C-5B9AF7F9D8C9}" type="presParOf" srcId="{D3FFE5D5-1F0B-4311-B6BB-B7C026E10F59}" destId="{265C5663-2BC0-4BC8-BC2D-04BDBD461EE0}" srcOrd="12" destOrd="0" presId="urn:microsoft.com/office/officeart/2005/8/layout/cycle8"/>
    <dgm:cxn modelId="{2B88F286-AAFC-4E6D-B2E8-225839C6FAA0}" type="presParOf" srcId="{D3FFE5D5-1F0B-4311-B6BB-B7C026E10F59}" destId="{B797DBA5-3A46-48EB-9E1A-89CF03BA3ED3}" srcOrd="13" destOrd="0" presId="urn:microsoft.com/office/officeart/2005/8/layout/cycle8"/>
    <dgm:cxn modelId="{18126563-C74D-4063-9F51-74089AE3CDDE}" type="presParOf" srcId="{D3FFE5D5-1F0B-4311-B6BB-B7C026E10F59}" destId="{05E12AA9-6EE1-4517-9C77-348CEF9F216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51B61C9-179F-4A52-AB43-AF6A2F323D98}">
      <dsp:nvSpPr>
        <dsp:cNvPr id="0" name=""/>
        <dsp:cNvSpPr/>
      </dsp:nvSpPr>
      <dsp:spPr>
        <a:xfrm>
          <a:off x="370712" y="285750"/>
          <a:ext cx="3200400" cy="3200400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Visual Studio</a:t>
          </a:r>
          <a:endParaRPr lang="en-US" sz="3100" kern="1200" dirty="0"/>
        </a:p>
      </dsp:txBody>
      <dsp:txXfrm>
        <a:off x="2057399" y="963930"/>
        <a:ext cx="1143000" cy="952500"/>
      </dsp:txXfrm>
    </dsp:sp>
    <dsp:sp modelId="{C9D92489-9E40-44BB-987D-97A966AA3172}">
      <dsp:nvSpPr>
        <dsp:cNvPr id="0" name=""/>
        <dsp:cNvSpPr/>
      </dsp:nvSpPr>
      <dsp:spPr>
        <a:xfrm>
          <a:off x="304799" y="400050"/>
          <a:ext cx="3200400" cy="3200400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LINQ</a:t>
          </a:r>
          <a:endParaRPr lang="en-US" sz="3100" kern="1200" dirty="0"/>
        </a:p>
      </dsp:txBody>
      <dsp:txXfrm>
        <a:off x="1066799" y="2476500"/>
        <a:ext cx="1714500" cy="838200"/>
      </dsp:txXfrm>
    </dsp:sp>
    <dsp:sp modelId="{580E3AF1-83FF-467A-A3E8-3072DAF9B787}">
      <dsp:nvSpPr>
        <dsp:cNvPr id="0" name=""/>
        <dsp:cNvSpPr/>
      </dsp:nvSpPr>
      <dsp:spPr>
        <a:xfrm>
          <a:off x="238886" y="285750"/>
          <a:ext cx="3200400" cy="3200400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Dryad</a:t>
          </a:r>
          <a:endParaRPr lang="en-US" sz="3100" kern="1200" dirty="0"/>
        </a:p>
      </dsp:txBody>
      <dsp:txXfrm>
        <a:off x="609599" y="963930"/>
        <a:ext cx="1143000" cy="952500"/>
      </dsp:txXfrm>
    </dsp:sp>
    <dsp:sp modelId="{265C5663-2BC0-4BC8-BC2D-04BDBD461EE0}">
      <dsp:nvSpPr>
        <dsp:cNvPr id="0" name=""/>
        <dsp:cNvSpPr/>
      </dsp:nvSpPr>
      <dsp:spPr>
        <a:xfrm>
          <a:off x="172857" y="87629"/>
          <a:ext cx="3596640" cy="359664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7DBA5-3A46-48EB-9E1A-89CF03BA3ED3}">
      <dsp:nvSpPr>
        <dsp:cNvPr id="0" name=""/>
        <dsp:cNvSpPr/>
      </dsp:nvSpPr>
      <dsp:spPr>
        <a:xfrm>
          <a:off x="106679" y="201727"/>
          <a:ext cx="3596640" cy="359664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12AA9-6EE1-4517-9C77-348CEF9F216A}">
      <dsp:nvSpPr>
        <dsp:cNvPr id="0" name=""/>
        <dsp:cNvSpPr/>
      </dsp:nvSpPr>
      <dsp:spPr>
        <a:xfrm>
          <a:off x="40502" y="87629"/>
          <a:ext cx="3596640" cy="359664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A855-16B7-4C44-ACF0-2E0D09D66397}" type="datetimeFigureOut">
              <a:rPr lang="en-US" smtClean="0"/>
              <a:pPr/>
              <a:t>6/10/2010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7E840-D46B-47CF-ABE3-E28492389B9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Enable</a:t>
            </a:r>
            <a:r>
              <a:rPr lang="en-US" baseline="0" dirty="0" smtClean="0"/>
              <a:t> any programmer to write and run applications on small and large computer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handling of apparently very slow computation by duplication of vertices is handled by a stage manager.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Aggregating data with</a:t>
            </a:r>
            <a:r>
              <a:rPr lang="en-US" baseline="0" dirty="0" smtClean="0"/>
              <a:t> associative operators can be done in a bandwidth-preserving fashion in the intermediate aggregations are placed close to the source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complicated, even iterative algorithms, can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bottom</a:t>
            </a:r>
            <a:r>
              <a:rPr lang="en-US" baseline="0" dirty="0" smtClean="0"/>
              <a:t> DryadLINQ uses LINQ to run the computation in parallel on multiple 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http://r24085.ovh.net/images/Gallery/depthMap-small.jpg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believe that Dryad and DryadLINQ are a great foundation for cluster computing.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 Staging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 are very abstract, enabling a variety</a:t>
            </a:r>
            <a:r>
              <a:rPr lang="en-US" baseline="0" dirty="0" smtClean="0"/>
              <a:t> of transport mechanisms.</a:t>
            </a:r>
          </a:p>
          <a:p>
            <a:r>
              <a:rPr lang="en-US" baseline="0" dirty="0" smtClean="0"/>
              <a:t>The performance and fault-tolerance of these </a:t>
            </a:r>
            <a:r>
              <a:rPr lang="en-US" baseline="0" dirty="0" err="1" smtClean="0"/>
              <a:t>machanisms</a:t>
            </a:r>
            <a:r>
              <a:rPr lang="en-US" baseline="0" dirty="0" smtClean="0"/>
              <a:t> vary widely.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Job Manager, which maintains a complete state of the job.</a:t>
            </a:r>
          </a:p>
          <a:p>
            <a:r>
              <a:rPr lang="en-US" dirty="0" smtClean="0"/>
              <a:t>The JM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AEE52-D5DF-4D7D-ACB0-2E145CC45F27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1C4-4CB9-48FA-B251-BFFA2FECBFEA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A1ED-4D11-4138-A47F-7EA44E96657A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A1-D93D-4992-B038-EF13399F017E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AC1-8F67-4226-989F-39E93B5E6C99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0283-1D15-403A-B621-CC9BA4FE4C75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C644-DA60-4DB6-B43C-F28BD7CDD468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9EF8-2834-445F-8112-2AD12360656C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7AC4-FD1C-4FC7-A2FA-BEC7F1106084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B0D6-91B5-481F-9D87-CC98E7E45FB7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73FC-6CEF-497B-8E5C-E715994E9949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C35E-93D5-477E-87AF-0445F37D865A}" type="datetime1">
              <a:rPr lang="en-US" smtClean="0"/>
              <a:pPr/>
              <a:t>6/10/2010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default.aspx?id=80218" TargetMode="External"/><Relationship Id="rId2" Type="http://schemas.openxmlformats.org/officeDocument/2006/relationships/hyperlink" Target="http://research.microsoft.com/en-us/projects/PINQ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microsoft.com/site/sitehome.aspx?SiteID=891" TargetMode="External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upload.wikimedia.org/wikipedia/commons/0/0f/Dryad11.jpg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users/mbudiu/DryadLINQ.pdf" TargetMode="External"/><Relationship Id="rId7" Type="http://schemas.openxmlformats.org/officeDocument/2006/relationships/hyperlink" Target="http://research.microsoft.com/apps/pubs/default.aspx?id=81516" TargetMode="External"/><Relationship Id="rId2" Type="http://schemas.openxmlformats.org/officeDocument/2006/relationships/hyperlink" Target="http://research.microsoft.com/users/mbudiu/eurosys0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102138" TargetMode="External"/><Relationship Id="rId5" Type="http://schemas.openxmlformats.org/officeDocument/2006/relationships/hyperlink" Target="http://budiu.info/work/hotcloud09.pdf" TargetMode="External"/><Relationship Id="rId4" Type="http://schemas.openxmlformats.org/officeDocument/2006/relationships/hyperlink" Target="http://budiu.info/work/wasl08.pdf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dirty="0" smtClean="0"/>
              <a:t>Cluster Computing with DryadLINQ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8534400" cy="2133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Microsoft  Research, Silicon Valley</a:t>
            </a:r>
          </a:p>
          <a:p>
            <a:endParaRPr lang="en-US" dirty="0" smtClean="0"/>
          </a:p>
          <a:p>
            <a:r>
              <a:rPr lang="en-US" b="1" dirty="0" err="1" smtClean="0"/>
              <a:t>Cloudera</a:t>
            </a:r>
            <a:r>
              <a:rPr lang="en-US" b="1" dirty="0" smtClean="0"/>
              <a:t>, February 12, 2010</a:t>
            </a:r>
            <a:endParaRPr lang="en-US" dirty="0" smtClean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95400" y="19050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43434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rot="16200000" flipH="1">
            <a:off x="876300" y="3352800"/>
            <a:ext cx="1905000" cy="76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0" y="29718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32004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34290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36576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0" y="3124200"/>
            <a:ext cx="98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Items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62400" y="1295400"/>
            <a:ext cx="4267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streams of items</a:t>
            </a:r>
          </a:p>
          <a:p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distributed filesystem files</a:t>
            </a:r>
            <a:br>
              <a:rPr lang="en-US" sz="2800" dirty="0" smtClean="0"/>
            </a:br>
            <a:r>
              <a:rPr lang="en-US" sz="2800" dirty="0" smtClean="0"/>
              <a:t>  	(persistent)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SMB/NTFS files </a:t>
            </a:r>
            <a:br>
              <a:rPr lang="en-US" sz="2800" dirty="0" smtClean="0"/>
            </a:br>
            <a:r>
              <a:rPr lang="en-US" sz="2800" dirty="0" smtClean="0"/>
              <a:t>  	(temporary)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TCP pipes</a:t>
            </a:r>
            <a:br>
              <a:rPr lang="en-US" sz="2800" dirty="0" smtClean="0"/>
            </a:br>
            <a:r>
              <a:rPr lang="en-US" sz="2800" dirty="0" smtClean="0"/>
              <a:t>  	(inter-machine)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memory FIFOs </a:t>
            </a:r>
            <a:br>
              <a:rPr lang="en-US" sz="2800" dirty="0" smtClean="0"/>
            </a:br>
            <a:r>
              <a:rPr lang="en-US" sz="2800" dirty="0" smtClean="0"/>
              <a:t>  	(intra-machine)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340535"/>
            <a:ext cx="990806" cy="910962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NS,</a:t>
            </a:r>
            <a:br>
              <a:rPr lang="en-US" sz="3200" dirty="0" smtClean="0"/>
            </a:br>
            <a:r>
              <a:rPr lang="en-US" sz="3200" dirty="0" err="1" smtClean="0"/>
              <a:t>Sched</a:t>
            </a:r>
            <a:endParaRPr lang="en-US" sz="32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340535"/>
            <a:ext cx="949727" cy="91096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PD</a:t>
            </a:r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340535"/>
            <a:ext cx="949727" cy="91096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PD</a:t>
            </a:r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340535"/>
            <a:ext cx="949727" cy="910962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PD</a:t>
            </a:r>
          </a:p>
        </p:txBody>
      </p:sp>
      <p:sp>
        <p:nvSpPr>
          <p:cNvPr id="58" name="computr3"/>
          <p:cNvSpPr>
            <a:spLocks noEditPoints="1" noChangeArrowheads="1"/>
          </p:cNvSpPr>
          <p:nvPr/>
        </p:nvSpPr>
        <p:spPr bwMode="auto">
          <a:xfrm>
            <a:off x="990600" y="4267200"/>
            <a:ext cx="1819146" cy="1140135"/>
          </a:xfrm>
          <a:custGeom>
            <a:avLst/>
            <a:gdLst>
              <a:gd name="T0" fmla="*/ 0 w 21600"/>
              <a:gd name="T1" fmla="*/ 10800 h 21600"/>
              <a:gd name="T2" fmla="*/ 10800 w 21600"/>
              <a:gd name="T3" fmla="*/ 0 h 21600"/>
              <a:gd name="T4" fmla="*/ 10800 w 21600"/>
              <a:gd name="T5" fmla="*/ 21600 h 21600"/>
              <a:gd name="T6" fmla="*/ 18135 w 21600"/>
              <a:gd name="T7" fmla="*/ 10800 h 21600"/>
              <a:gd name="T8" fmla="*/ 7811 w 21600"/>
              <a:gd name="T9" fmla="*/ 2584 h 21600"/>
              <a:gd name="T10" fmla="*/ 16359 w 21600"/>
              <a:gd name="T11" fmla="*/ 1176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8250" y="17743"/>
                </a:moveTo>
                <a:lnTo>
                  <a:pt x="17557" y="16971"/>
                </a:lnTo>
                <a:lnTo>
                  <a:pt x="5429" y="16971"/>
                </a:lnTo>
                <a:lnTo>
                  <a:pt x="4736" y="17743"/>
                </a:lnTo>
                <a:lnTo>
                  <a:pt x="18250" y="17743"/>
                </a:lnTo>
                <a:close/>
              </a:path>
              <a:path w="21600" h="21600" extrusionOk="0">
                <a:moveTo>
                  <a:pt x="18250" y="17743"/>
                </a:moveTo>
                <a:moveTo>
                  <a:pt x="19405" y="19131"/>
                </a:moveTo>
                <a:lnTo>
                  <a:pt x="18712" y="18360"/>
                </a:lnTo>
                <a:lnTo>
                  <a:pt x="4274" y="18360"/>
                </a:lnTo>
                <a:lnTo>
                  <a:pt x="3581" y="19131"/>
                </a:lnTo>
                <a:lnTo>
                  <a:pt x="19405" y="19131"/>
                </a:lnTo>
                <a:close/>
              </a:path>
              <a:path w="21600" h="21600" extrusionOk="0">
                <a:moveTo>
                  <a:pt x="19405" y="19131"/>
                </a:moveTo>
                <a:moveTo>
                  <a:pt x="20560" y="20520"/>
                </a:moveTo>
                <a:lnTo>
                  <a:pt x="19867" y="19749"/>
                </a:lnTo>
                <a:lnTo>
                  <a:pt x="3119" y="19749"/>
                </a:lnTo>
                <a:lnTo>
                  <a:pt x="2426" y="20520"/>
                </a:lnTo>
                <a:lnTo>
                  <a:pt x="20560" y="20520"/>
                </a:lnTo>
                <a:close/>
              </a:path>
              <a:path w="21600" h="21600" extrusionOk="0">
                <a:moveTo>
                  <a:pt x="20560" y="20520"/>
                </a:moveTo>
                <a:moveTo>
                  <a:pt x="4620" y="16971"/>
                </a:moveTo>
                <a:lnTo>
                  <a:pt x="5313" y="16200"/>
                </a:lnTo>
                <a:lnTo>
                  <a:pt x="7624" y="16200"/>
                </a:lnTo>
                <a:lnTo>
                  <a:pt x="7624" y="14194"/>
                </a:lnTo>
                <a:lnTo>
                  <a:pt x="5891" y="14194"/>
                </a:lnTo>
                <a:lnTo>
                  <a:pt x="5891" y="0"/>
                </a:lnTo>
                <a:lnTo>
                  <a:pt x="12013" y="0"/>
                </a:lnTo>
                <a:lnTo>
                  <a:pt x="18135" y="0"/>
                </a:lnTo>
                <a:lnTo>
                  <a:pt x="18135" y="10800"/>
                </a:lnTo>
                <a:lnTo>
                  <a:pt x="18135" y="14194"/>
                </a:lnTo>
                <a:lnTo>
                  <a:pt x="16402" y="14194"/>
                </a:lnTo>
                <a:lnTo>
                  <a:pt x="16402" y="16200"/>
                </a:lnTo>
                <a:lnTo>
                  <a:pt x="17788" y="16200"/>
                </a:lnTo>
                <a:lnTo>
                  <a:pt x="19059" y="17743"/>
                </a:lnTo>
                <a:lnTo>
                  <a:pt x="21022" y="19903"/>
                </a:lnTo>
                <a:lnTo>
                  <a:pt x="21253" y="20057"/>
                </a:lnTo>
                <a:lnTo>
                  <a:pt x="21369" y="20366"/>
                </a:lnTo>
                <a:lnTo>
                  <a:pt x="21600" y="20674"/>
                </a:lnTo>
                <a:lnTo>
                  <a:pt x="21600" y="20829"/>
                </a:lnTo>
                <a:lnTo>
                  <a:pt x="21600" y="20983"/>
                </a:lnTo>
                <a:lnTo>
                  <a:pt x="21600" y="21137"/>
                </a:lnTo>
                <a:lnTo>
                  <a:pt x="21600" y="21291"/>
                </a:lnTo>
                <a:lnTo>
                  <a:pt x="21484" y="21446"/>
                </a:lnTo>
                <a:lnTo>
                  <a:pt x="21369" y="21446"/>
                </a:lnTo>
                <a:lnTo>
                  <a:pt x="21138" y="21600"/>
                </a:lnTo>
                <a:lnTo>
                  <a:pt x="21022" y="21600"/>
                </a:lnTo>
                <a:lnTo>
                  <a:pt x="10973" y="21600"/>
                </a:lnTo>
                <a:lnTo>
                  <a:pt x="2079" y="21600"/>
                </a:lnTo>
                <a:lnTo>
                  <a:pt x="1848" y="21600"/>
                </a:lnTo>
                <a:lnTo>
                  <a:pt x="1733" y="21446"/>
                </a:lnTo>
                <a:lnTo>
                  <a:pt x="1617" y="21446"/>
                </a:lnTo>
                <a:lnTo>
                  <a:pt x="1502" y="21291"/>
                </a:lnTo>
                <a:lnTo>
                  <a:pt x="1386" y="21291"/>
                </a:lnTo>
                <a:lnTo>
                  <a:pt x="1386" y="21137"/>
                </a:lnTo>
                <a:lnTo>
                  <a:pt x="1386" y="20983"/>
                </a:lnTo>
                <a:lnTo>
                  <a:pt x="1386" y="20829"/>
                </a:lnTo>
                <a:lnTo>
                  <a:pt x="1502" y="20674"/>
                </a:lnTo>
                <a:lnTo>
                  <a:pt x="1617" y="20366"/>
                </a:lnTo>
                <a:lnTo>
                  <a:pt x="1733" y="20057"/>
                </a:lnTo>
                <a:lnTo>
                  <a:pt x="1964" y="19903"/>
                </a:lnTo>
                <a:lnTo>
                  <a:pt x="0" y="19903"/>
                </a:lnTo>
                <a:lnTo>
                  <a:pt x="0" y="10800"/>
                </a:lnTo>
                <a:lnTo>
                  <a:pt x="0" y="2777"/>
                </a:lnTo>
                <a:lnTo>
                  <a:pt x="4620" y="2777"/>
                </a:lnTo>
                <a:lnTo>
                  <a:pt x="4620" y="16971"/>
                </a:lnTo>
                <a:moveTo>
                  <a:pt x="4620" y="16971"/>
                </a:moveTo>
                <a:moveTo>
                  <a:pt x="4620" y="16971"/>
                </a:moveTo>
                <a:lnTo>
                  <a:pt x="4158" y="17434"/>
                </a:lnTo>
                <a:lnTo>
                  <a:pt x="2541" y="19286"/>
                </a:lnTo>
                <a:lnTo>
                  <a:pt x="1964" y="19903"/>
                </a:lnTo>
                <a:lnTo>
                  <a:pt x="4620" y="16971"/>
                </a:lnTo>
                <a:close/>
              </a:path>
              <a:path w="21600" h="21600" extrusionOk="0">
                <a:moveTo>
                  <a:pt x="7624" y="2314"/>
                </a:moveTo>
                <a:moveTo>
                  <a:pt x="16402" y="2314"/>
                </a:moveTo>
                <a:lnTo>
                  <a:pt x="16402" y="11880"/>
                </a:lnTo>
                <a:lnTo>
                  <a:pt x="7624" y="11880"/>
                </a:lnTo>
                <a:lnTo>
                  <a:pt x="7624" y="2314"/>
                </a:lnTo>
                <a:close/>
              </a:path>
              <a:path w="21600" h="21600" extrusionOk="0">
                <a:moveTo>
                  <a:pt x="578" y="4011"/>
                </a:moveTo>
                <a:moveTo>
                  <a:pt x="4043" y="4011"/>
                </a:moveTo>
                <a:lnTo>
                  <a:pt x="4043" y="4320"/>
                </a:lnTo>
                <a:lnTo>
                  <a:pt x="578" y="4320"/>
                </a:lnTo>
                <a:lnTo>
                  <a:pt x="578" y="4011"/>
                </a:lnTo>
                <a:close/>
                <a:moveTo>
                  <a:pt x="7624" y="14194"/>
                </a:moveTo>
                <a:lnTo>
                  <a:pt x="16402" y="14194"/>
                </a:lnTo>
                <a:lnTo>
                  <a:pt x="16402" y="16200"/>
                </a:lnTo>
                <a:lnTo>
                  <a:pt x="7624" y="16200"/>
                </a:ln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sz="24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9" y="3950941"/>
            <a:ext cx="0" cy="3895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2" y="3950941"/>
            <a:ext cx="0" cy="3895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2" y="3950941"/>
            <a:ext cx="0" cy="38959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066800" y="838200"/>
            <a:ext cx="6934200" cy="4038600"/>
          </a:xfrm>
          <a:prstGeom prst="roundRect">
            <a:avLst>
              <a:gd name="adj" fmla="val 629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283930" y="3733800"/>
            <a:ext cx="6564669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Policy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07731" y="990600"/>
            <a:ext cx="6477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887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511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649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603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319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35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6" idx="2"/>
            <a:endCxn id="8" idx="0"/>
          </p:cNvCxnSpPr>
          <p:nvPr/>
        </p:nvCxnSpPr>
        <p:spPr>
          <a:xfrm rot="16200000" flipH="1">
            <a:off x="1017231" y="2743200"/>
            <a:ext cx="2209800" cy="76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2"/>
            <a:endCxn id="9" idx="0"/>
          </p:cNvCxnSpPr>
          <p:nvPr/>
        </p:nvCxnSpPr>
        <p:spPr>
          <a:xfrm rot="16200000" flipH="1">
            <a:off x="2312631" y="2743200"/>
            <a:ext cx="2209800" cy="76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10" idx="0"/>
          </p:cNvCxnSpPr>
          <p:nvPr/>
        </p:nvCxnSpPr>
        <p:spPr>
          <a:xfrm rot="16200000" flipH="1">
            <a:off x="2350731" y="1409700"/>
            <a:ext cx="2209800" cy="2743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rot="16200000" flipH="1">
            <a:off x="3684231" y="1371600"/>
            <a:ext cx="2209800" cy="2819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1" idx="0"/>
          </p:cNvCxnSpPr>
          <p:nvPr/>
        </p:nvCxnSpPr>
        <p:spPr>
          <a:xfrm rot="16200000" flipH="1">
            <a:off x="5017731" y="2705100"/>
            <a:ext cx="22098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2" idx="2"/>
            <a:endCxn id="10" idx="0"/>
          </p:cNvCxnSpPr>
          <p:nvPr/>
        </p:nvCxnSpPr>
        <p:spPr>
          <a:xfrm rot="16200000" flipH="1">
            <a:off x="3646131" y="2705100"/>
            <a:ext cx="22098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77000" y="1371600"/>
            <a:ext cx="12793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 R</a:t>
            </a:r>
            <a:endParaRPr lang="en-US" sz="2800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28841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795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29400" y="4114800"/>
            <a:ext cx="12697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 X</a:t>
            </a:r>
            <a:endParaRPr lang="en-US" sz="2800" i="1" dirty="0"/>
          </a:p>
        </p:txBody>
      </p:sp>
      <p:sp>
        <p:nvSpPr>
          <p:cNvPr id="32" name="Rectangle 31"/>
          <p:cNvSpPr/>
          <p:nvPr/>
        </p:nvSpPr>
        <p:spPr>
          <a:xfrm>
            <a:off x="2514600" y="5638800"/>
            <a:ext cx="4038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 </a:t>
            </a:r>
          </a:p>
          <a:p>
            <a:pPr algn="ctr"/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6200" y="5181600"/>
            <a:ext cx="12192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67000" y="5181600"/>
            <a:ext cx="121920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05400" y="5105400"/>
            <a:ext cx="1219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R-X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0200" y="2590800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Connection R-X</a:t>
            </a:r>
            <a:endParaRPr lang="en-US" sz="2800" i="1" dirty="0"/>
          </a:p>
        </p:txBody>
      </p:sp>
      <p:sp>
        <p:nvSpPr>
          <p:cNvPr id="44" name="Rectangle 43"/>
          <p:cNvSpPr/>
          <p:nvPr/>
        </p:nvSpPr>
        <p:spPr>
          <a:xfrm>
            <a:off x="2971800" y="5638800"/>
            <a:ext cx="76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05200" y="5638800"/>
            <a:ext cx="76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14800" y="5638800"/>
            <a:ext cx="762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00600" y="5638800"/>
            <a:ext cx="762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334000" y="5638800"/>
            <a:ext cx="762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9800" y="5638800"/>
            <a:ext cx="762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  <p:bldP spid="5" grpId="0" animBg="1"/>
      <p:bldP spid="20" grpId="0"/>
      <p:bldP spid="33" grpId="0" animBg="1"/>
      <p:bldP spid="34" grpId="0" animBg="1"/>
      <p:bldP spid="35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22" name="Slide Number Placeholder 6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191001"/>
            <a:ext cx="799643" cy="2514600"/>
          </a:xfrm>
          <a:prstGeom prst="rect">
            <a:avLst/>
          </a:prstGeom>
          <a:noFill/>
        </p:spPr>
      </p:pic>
      <p:pic>
        <p:nvPicPr>
          <p:cNvPr id="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191000"/>
            <a:ext cx="799643" cy="2514600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1910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910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1910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1910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910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4191000"/>
            <a:ext cx="799643" cy="2514600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1"/>
            <a:ext cx="799643" cy="2514600"/>
          </a:xfrm>
          <a:prstGeom prst="rect">
            <a:avLst/>
          </a:prstGeom>
          <a:noFill/>
        </p:spPr>
      </p:pic>
      <p:pic>
        <p:nvPicPr>
          <p:cNvPr id="2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00200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6002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24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600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600200"/>
            <a:ext cx="799643" cy="2514600"/>
          </a:xfrm>
          <a:prstGeom prst="rect">
            <a:avLst/>
          </a:prstGeom>
          <a:noFill/>
        </p:spPr>
      </p:pic>
      <p:sp>
        <p:nvSpPr>
          <p:cNvPr id="28" name="Content Placeholder 12"/>
          <p:cNvSpPr txBox="1">
            <a:spLocks/>
          </p:cNvSpPr>
          <p:nvPr/>
        </p:nvSpPr>
        <p:spPr>
          <a:xfrm>
            <a:off x="762000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88" name="Picture 16" descr="C:\Users\mbudiu\AppData\Local\Microsoft\Windows\Temporary Internet Files\Content.IE5\0W1FB6JX\MMj01781240000[1]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29000"/>
            <a:ext cx="1219200" cy="1239187"/>
          </a:xfrm>
          <a:prstGeom prst="rect">
            <a:avLst/>
          </a:prstGeom>
          <a:noFill/>
        </p:spPr>
      </p:pic>
      <p:cxnSp>
        <p:nvCxnSpPr>
          <p:cNvPr id="590" name="Straight Arrow Connector 589"/>
          <p:cNvCxnSpPr/>
          <p:nvPr/>
        </p:nvCxnSpPr>
        <p:spPr>
          <a:xfrm flipV="1">
            <a:off x="1447800" y="2743200"/>
            <a:ext cx="1371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/>
          <p:cNvCxnSpPr/>
          <p:nvPr/>
        </p:nvCxnSpPr>
        <p:spPr>
          <a:xfrm flipV="1">
            <a:off x="1447800" y="2743200"/>
            <a:ext cx="2209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Arrow Connector 591"/>
          <p:cNvCxnSpPr/>
          <p:nvPr/>
        </p:nvCxnSpPr>
        <p:spPr>
          <a:xfrm flipV="1">
            <a:off x="1447800" y="2743200"/>
            <a:ext cx="3048000" cy="130992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Arrow Connector 592"/>
          <p:cNvCxnSpPr/>
          <p:nvPr/>
        </p:nvCxnSpPr>
        <p:spPr>
          <a:xfrm flipV="1">
            <a:off x="1447800" y="2743200"/>
            <a:ext cx="38862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/>
          <p:cNvCxnSpPr/>
          <p:nvPr/>
        </p:nvCxnSpPr>
        <p:spPr>
          <a:xfrm rot="16200000" flipH="1">
            <a:off x="1188360" y="4312560"/>
            <a:ext cx="1890480" cy="137160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Arrow Connector 594"/>
          <p:cNvCxnSpPr/>
          <p:nvPr/>
        </p:nvCxnSpPr>
        <p:spPr>
          <a:xfrm>
            <a:off x="1447800" y="4053120"/>
            <a:ext cx="2209800" cy="18904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/>
          <p:cNvCxnSpPr/>
          <p:nvPr/>
        </p:nvCxnSpPr>
        <p:spPr>
          <a:xfrm>
            <a:off x="1447800" y="4053120"/>
            <a:ext cx="3810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Arrow Connector 596"/>
          <p:cNvCxnSpPr/>
          <p:nvPr/>
        </p:nvCxnSpPr>
        <p:spPr>
          <a:xfrm>
            <a:off x="1447800" y="4053120"/>
            <a:ext cx="4648200" cy="1904999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Arrow Connector 597"/>
          <p:cNvCxnSpPr/>
          <p:nvPr/>
        </p:nvCxnSpPr>
        <p:spPr>
          <a:xfrm>
            <a:off x="1447800" y="4053120"/>
            <a:ext cx="5562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Arrow Connector 598"/>
          <p:cNvCxnSpPr/>
          <p:nvPr/>
        </p:nvCxnSpPr>
        <p:spPr>
          <a:xfrm>
            <a:off x="1447800" y="4053120"/>
            <a:ext cx="3048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/>
          <p:cNvCxnSpPr/>
          <p:nvPr/>
        </p:nvCxnSpPr>
        <p:spPr>
          <a:xfrm>
            <a:off x="1447800" y="4053120"/>
            <a:ext cx="6324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Arrow Connector 600"/>
          <p:cNvCxnSpPr/>
          <p:nvPr/>
        </p:nvCxnSpPr>
        <p:spPr>
          <a:xfrm>
            <a:off x="1447800" y="4053120"/>
            <a:ext cx="7239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Arrow Connector 601"/>
          <p:cNvCxnSpPr/>
          <p:nvPr/>
        </p:nvCxnSpPr>
        <p:spPr>
          <a:xfrm flipV="1">
            <a:off x="1447800" y="2743200"/>
            <a:ext cx="47244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/>
          <p:cNvCxnSpPr/>
          <p:nvPr/>
        </p:nvCxnSpPr>
        <p:spPr>
          <a:xfrm flipV="1">
            <a:off x="1447800" y="2743200"/>
            <a:ext cx="6400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/>
          <p:cNvCxnSpPr/>
          <p:nvPr/>
        </p:nvCxnSpPr>
        <p:spPr>
          <a:xfrm flipV="1">
            <a:off x="1447800" y="2743200"/>
            <a:ext cx="5562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Arrow Connector 604"/>
          <p:cNvCxnSpPr/>
          <p:nvPr/>
        </p:nvCxnSpPr>
        <p:spPr>
          <a:xfrm flipV="1">
            <a:off x="1447800" y="2743200"/>
            <a:ext cx="7315200" cy="13099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44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X[0]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098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X[1]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X[3]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endCxn id="9" idx="0"/>
          </p:cNvCxnSpPr>
          <p:nvPr/>
        </p:nvCxnSpPr>
        <p:spPr>
          <a:xfrm rot="16200000" flipH="1">
            <a:off x="22860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0" idx="0"/>
          </p:cNvCxnSpPr>
          <p:nvPr/>
        </p:nvCxnSpPr>
        <p:spPr>
          <a:xfrm rot="16200000" flipH="1">
            <a:off x="35814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1" idx="0"/>
          </p:cNvCxnSpPr>
          <p:nvPr/>
        </p:nvCxnSpPr>
        <p:spPr>
          <a:xfrm rot="16200000" flipH="1">
            <a:off x="4914900" y="1524000"/>
            <a:ext cx="609600" cy="304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0"/>
          </p:cNvCxnSpPr>
          <p:nvPr/>
        </p:nvCxnSpPr>
        <p:spPr>
          <a:xfrm rot="16200000" flipH="1">
            <a:off x="933450" y="1504950"/>
            <a:ext cx="685800" cy="2667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2"/>
          </p:cNvCxnSpPr>
          <p:nvPr/>
        </p:nvCxnSpPr>
        <p:spPr>
          <a:xfrm rot="16200000" flipH="1">
            <a:off x="2533650" y="2686050"/>
            <a:ext cx="685800" cy="3429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219200" y="2743200"/>
            <a:ext cx="6858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0" idx="2"/>
          </p:cNvCxnSpPr>
          <p:nvPr/>
        </p:nvCxnSpPr>
        <p:spPr>
          <a:xfrm rot="16200000" flipH="1">
            <a:off x="3867150" y="2647950"/>
            <a:ext cx="685800" cy="4191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2"/>
          </p:cNvCxnSpPr>
          <p:nvPr/>
        </p:nvCxnSpPr>
        <p:spPr>
          <a:xfrm rot="16200000" flipH="1">
            <a:off x="52768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2390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X’[2]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endCxn id="70" idx="0"/>
          </p:cNvCxnSpPr>
          <p:nvPr/>
        </p:nvCxnSpPr>
        <p:spPr>
          <a:xfrm>
            <a:off x="5105400" y="1371600"/>
            <a:ext cx="2628900" cy="609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 rot="16200000" flipH="1">
            <a:off x="76390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676400" y="3429000"/>
            <a:ext cx="25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Completed vertices</a:t>
            </a:r>
            <a:endParaRPr lang="en-US" sz="2400" i="1" dirty="0"/>
          </a:p>
        </p:txBody>
      </p:sp>
      <p:sp>
        <p:nvSpPr>
          <p:cNvPr id="75" name="Left Brace 74"/>
          <p:cNvSpPr/>
          <p:nvPr/>
        </p:nvSpPr>
        <p:spPr>
          <a:xfrm rot="16200000">
            <a:off x="2590800" y="1524000"/>
            <a:ext cx="304800" cy="3657600"/>
          </a:xfrm>
          <a:prstGeom prst="leftBrace">
            <a:avLst>
              <a:gd name="adj1" fmla="val 503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181600" y="3276600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Slow 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78" name="TextBox 77"/>
          <p:cNvSpPr txBox="1"/>
          <p:nvPr/>
        </p:nvSpPr>
        <p:spPr>
          <a:xfrm>
            <a:off x="7239000" y="3276600"/>
            <a:ext cx="1364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Duplicate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Dynamic Graph Rewriting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0" y="5486400"/>
            <a:ext cx="7586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Duplication Policy = f(running times, data volumes)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8" grpId="0"/>
      <p:bldP spid="4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network topology</a:t>
            </a:r>
            <a:endParaRPr lang="en-US" dirty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357" y="3886201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757" y="3886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7157" y="38862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3557" y="3886200"/>
            <a:ext cx="799643" cy="25146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7243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007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71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35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762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6" idx="2"/>
            <a:endCxn id="12" idx="0"/>
          </p:cNvCxnSpPr>
          <p:nvPr/>
        </p:nvCxnSpPr>
        <p:spPr>
          <a:xfrm rot="5400000">
            <a:off x="1962379" y="1809979"/>
            <a:ext cx="838200" cy="25522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627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46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484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6103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341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79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24391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24010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23248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22867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22105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21343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1155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0774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0012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9631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8869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8107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7919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7538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56776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6395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5633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54871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6" idx="2"/>
            <a:endCxn id="13" idx="0"/>
          </p:cNvCxnSpPr>
          <p:nvPr/>
        </p:nvCxnSpPr>
        <p:spPr>
          <a:xfrm rot="5400000">
            <a:off x="2800579" y="2648179"/>
            <a:ext cx="838200" cy="875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6" idx="2"/>
            <a:endCxn id="14" idx="0"/>
          </p:cNvCxnSpPr>
          <p:nvPr/>
        </p:nvCxnSpPr>
        <p:spPr>
          <a:xfrm rot="16200000" flipH="1">
            <a:off x="3638778" y="2685821"/>
            <a:ext cx="838200" cy="8005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6" idx="2"/>
            <a:endCxn id="15" idx="0"/>
          </p:cNvCxnSpPr>
          <p:nvPr/>
        </p:nvCxnSpPr>
        <p:spPr>
          <a:xfrm rot="16200000" flipH="1">
            <a:off x="4476978" y="1847621"/>
            <a:ext cx="838200" cy="24769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34200" y="4648200"/>
            <a:ext cx="57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934200" y="3429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top-of-rack switch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934200" y="2209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top-level switch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81000" y="3505200"/>
            <a:ext cx="8534400" cy="3276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57200" y="990600"/>
            <a:ext cx="85344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33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718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672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5626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8" name="Straight Arrow Connector 57"/>
          <p:cNvCxnSpPr>
            <a:stCxn id="10" idx="2"/>
            <a:endCxn id="16" idx="0"/>
          </p:cNvCxnSpPr>
          <p:nvPr/>
        </p:nvCxnSpPr>
        <p:spPr>
          <a:xfrm rot="5400000">
            <a:off x="3352800" y="4381500"/>
            <a:ext cx="685800" cy="457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2"/>
            <a:endCxn id="16" idx="0"/>
          </p:cNvCxnSpPr>
          <p:nvPr/>
        </p:nvCxnSpPr>
        <p:spPr>
          <a:xfrm rot="16200000" flipH="1">
            <a:off x="20574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2"/>
            <a:endCxn id="17" idx="0"/>
          </p:cNvCxnSpPr>
          <p:nvPr/>
        </p:nvCxnSpPr>
        <p:spPr>
          <a:xfrm rot="16200000" flipH="1">
            <a:off x="33528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18" idx="0"/>
          </p:cNvCxnSpPr>
          <p:nvPr/>
        </p:nvCxnSpPr>
        <p:spPr>
          <a:xfrm rot="5400000">
            <a:off x="6057900" y="4267200"/>
            <a:ext cx="685800" cy="685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2"/>
            <a:endCxn id="17" idx="0"/>
          </p:cNvCxnSpPr>
          <p:nvPr/>
        </p:nvCxnSpPr>
        <p:spPr>
          <a:xfrm rot="5400000">
            <a:off x="6096000" y="2933700"/>
            <a:ext cx="685800" cy="3352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18" idx="0"/>
          </p:cNvCxnSpPr>
          <p:nvPr/>
        </p:nvCxnSpPr>
        <p:spPr>
          <a:xfrm rot="16200000" flipH="1">
            <a:off x="5334000" y="4229100"/>
            <a:ext cx="685800" cy="762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62484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620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419600" y="609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8382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33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29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00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2484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20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19600" y="228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>
            <a:stCxn id="87" idx="2"/>
            <a:endCxn id="96" idx="0"/>
          </p:cNvCxnSpPr>
          <p:nvPr/>
        </p:nvCxnSpPr>
        <p:spPr>
          <a:xfrm rot="16200000" flipH="1">
            <a:off x="2857500" y="228600"/>
            <a:ext cx="533400" cy="3581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8" idx="2"/>
            <a:endCxn id="96" idx="0"/>
          </p:cNvCxnSpPr>
          <p:nvPr/>
        </p:nvCxnSpPr>
        <p:spPr>
          <a:xfrm rot="16200000" flipH="1">
            <a:off x="3505200" y="876300"/>
            <a:ext cx="533400" cy="2286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9" idx="2"/>
            <a:endCxn id="96" idx="0"/>
          </p:cNvCxnSpPr>
          <p:nvPr/>
        </p:nvCxnSpPr>
        <p:spPr>
          <a:xfrm rot="16200000" flipH="1">
            <a:off x="4152900" y="1524000"/>
            <a:ext cx="533400" cy="990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2"/>
            <a:endCxn id="96" idx="0"/>
          </p:cNvCxnSpPr>
          <p:nvPr/>
        </p:nvCxnSpPr>
        <p:spPr>
          <a:xfrm rot="5400000">
            <a:off x="4838700" y="1828800"/>
            <a:ext cx="533400" cy="381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2"/>
            <a:endCxn id="96" idx="0"/>
          </p:cNvCxnSpPr>
          <p:nvPr/>
        </p:nvCxnSpPr>
        <p:spPr>
          <a:xfrm rot="5400000">
            <a:off x="5562600" y="1104900"/>
            <a:ext cx="533400" cy="1828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5" idx="2"/>
            <a:endCxn id="96" idx="0"/>
          </p:cNvCxnSpPr>
          <p:nvPr/>
        </p:nvCxnSpPr>
        <p:spPr>
          <a:xfrm rot="5400000">
            <a:off x="6248400" y="419100"/>
            <a:ext cx="533400" cy="3200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8" idx="2"/>
            <a:endCxn id="65" idx="0"/>
          </p:cNvCxnSpPr>
          <p:nvPr/>
        </p:nvCxnSpPr>
        <p:spPr>
          <a:xfrm rot="5400000">
            <a:off x="5181600" y="5219700"/>
            <a:ext cx="609600" cy="1143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7" idx="2"/>
            <a:endCxn id="65" idx="0"/>
          </p:cNvCxnSpPr>
          <p:nvPr/>
        </p:nvCxnSpPr>
        <p:spPr>
          <a:xfrm rot="16200000" flipH="1">
            <a:off x="4533900" y="5715000"/>
            <a:ext cx="6096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6" idx="2"/>
            <a:endCxn id="65" idx="0"/>
          </p:cNvCxnSpPr>
          <p:nvPr/>
        </p:nvCxnSpPr>
        <p:spPr>
          <a:xfrm rot="16200000" flipH="1">
            <a:off x="3886200" y="5067300"/>
            <a:ext cx="609600" cy="1447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Down Arrow 149"/>
          <p:cNvSpPr/>
          <p:nvPr/>
        </p:nvSpPr>
        <p:spPr>
          <a:xfrm>
            <a:off x="4343400" y="3048000"/>
            <a:ext cx="838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8382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2133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429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4800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2484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620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5626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42672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29718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7200" y="2514600"/>
            <a:ext cx="970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static</a:t>
            </a:r>
            <a:endParaRPr lang="en-US" sz="2800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533400" y="617220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dynamic</a:t>
            </a:r>
            <a:endParaRPr lang="en-US" sz="2800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62000" y="4800600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rack #</a:t>
            </a:r>
            <a:endParaRPr lang="en-US" sz="2000" i="1" dirty="0"/>
          </a:p>
        </p:txBody>
      </p:sp>
      <p:cxnSp>
        <p:nvCxnSpPr>
          <p:cNvPr id="164" name="Straight Arrow Connector 163"/>
          <p:cNvCxnSpPr/>
          <p:nvPr/>
        </p:nvCxnSpPr>
        <p:spPr>
          <a:xfrm rot="5400000" flipH="1" flipV="1">
            <a:off x="685800" y="4495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Dynamic Aggregation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57" grpId="0" animBg="1"/>
      <p:bldP spid="59" grpId="0" animBg="1"/>
      <p:bldP spid="65" grpId="0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1" grpId="0"/>
      <p:bldP spid="16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 smtClean="0"/>
              <a:t>Policy vs. Mechanism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3907" name="Picture 3" descr="C:\Documents and Settings\mbudiu\Local Settings\Temporary Internet Files\Content.IE5\8FBAYZRT\MPj043401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6858000" y="762000"/>
            <a:ext cx="2133601" cy="1420623"/>
          </a:xfrm>
          <a:prstGeom prst="rect">
            <a:avLst/>
          </a:prstGeom>
          <a:noFill/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2209800"/>
            <a:ext cx="37338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Application-level</a:t>
            </a:r>
          </a:p>
          <a:p>
            <a:r>
              <a:rPr lang="en-US" dirty="0" smtClean="0"/>
              <a:t>Most complex in C++ code</a:t>
            </a:r>
          </a:p>
          <a:p>
            <a:r>
              <a:rPr lang="en-US" dirty="0" smtClean="0"/>
              <a:t>Invoked with </a:t>
            </a:r>
            <a:r>
              <a:rPr lang="en-US" dirty="0" err="1" smtClean="0"/>
              <a:t>upcalls</a:t>
            </a:r>
            <a:endParaRPr lang="en-US" dirty="0" smtClean="0"/>
          </a:p>
          <a:p>
            <a:r>
              <a:rPr lang="en-US" dirty="0" smtClean="0"/>
              <a:t>Need good default implementations</a:t>
            </a:r>
          </a:p>
          <a:p>
            <a:r>
              <a:rPr lang="en-US" dirty="0" smtClean="0"/>
              <a:t>DryadLINQ provides a comprehensive set</a:t>
            </a:r>
          </a:p>
        </p:txBody>
      </p:sp>
      <p:pic>
        <p:nvPicPr>
          <p:cNvPr id="123921" name="Picture 17" descr="C:\Documents and Settings\mbudiu\Local Settings\Temporary Internet Files\Content.IE5\O34CZ4MC\MCSY01686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85800"/>
            <a:ext cx="1345997" cy="1345997"/>
          </a:xfrm>
          <a:prstGeom prst="rect">
            <a:avLst/>
          </a:prstGeom>
          <a:noFill/>
        </p:spPr>
      </p:pic>
      <p:sp>
        <p:nvSpPr>
          <p:cNvPr id="22" name="Content Placeholder 6"/>
          <p:cNvSpPr txBox="1">
            <a:spLocks/>
          </p:cNvSpPr>
          <p:nvPr/>
        </p:nvSpPr>
        <p:spPr>
          <a:xfrm>
            <a:off x="4495800" y="2209800"/>
            <a:ext cx="30480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6"/>
          <p:cNvSpPr txBox="1">
            <a:spLocks/>
          </p:cNvSpPr>
          <p:nvPr/>
        </p:nvSpPr>
        <p:spPr>
          <a:xfrm>
            <a:off x="4724400" y="2209800"/>
            <a:ext cx="35814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Built-in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Scheduling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Graph rewriting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Fault tolerance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Statistics and reporting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8495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Dryad </a:t>
            </a:r>
          </a:p>
          <a:p>
            <a:r>
              <a:rPr lang="en-US" dirty="0" smtClean="0"/>
              <a:t>DryadLINQ</a:t>
            </a:r>
          </a:p>
          <a:p>
            <a:r>
              <a:rPr lang="en-US" dirty="0" smtClean="0"/>
              <a:t>Building on DryadLINQ</a:t>
            </a:r>
          </a:p>
          <a:p>
            <a:r>
              <a:rPr lang="en-US" dirty="0" smtClean="0"/>
              <a:t>Conclusions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457200"/>
            <a:ext cx="25651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Outline</a:t>
            </a:r>
            <a:endParaRPr 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DryadLINQ</a:t>
            </a:r>
            <a:endParaRPr lang="en-US" sz="4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44562"/>
          </a:xfrm>
        </p:spPr>
        <p:txBody>
          <a:bodyPr/>
          <a:lstStyle/>
          <a:p>
            <a:r>
              <a:rPr lang="en-US" dirty="0" smtClean="0"/>
              <a:t>Collections and Iterators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990600"/>
            <a:ext cx="83820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800" dirty="0" smtClean="0">
                <a:latin typeface="Calibri" pitchFamily="34" charset="0"/>
              </a:rPr>
              <a:t>class Collection&lt;T&gt; : IEnumerable&lt;T&gt;;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 smtClean="0"/>
          </a:p>
          <a:p>
            <a:endParaRPr lang="en-US" sz="2800" dirty="0" smtClean="0"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3000" y="1524001"/>
            <a:ext cx="3352800" cy="761999"/>
            <a:chOff x="1143000" y="1524000"/>
            <a:chExt cx="3352800" cy="1349145"/>
          </a:xfrm>
        </p:grpSpPr>
        <p:sp>
          <p:nvSpPr>
            <p:cNvPr id="5" name="Rounded Rectangle 4"/>
            <p:cNvSpPr/>
            <p:nvPr/>
          </p:nvSpPr>
          <p:spPr>
            <a:xfrm>
              <a:off x="1143000" y="1524000"/>
              <a:ext cx="3352800" cy="1349145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081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0493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0177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986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89545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6284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35968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2590800" y="2438400"/>
            <a:ext cx="6400800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/>
              <a:t>public interface IEnumerable&lt;T&gt;  {</a:t>
            </a:r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IEnumerator</a:t>
            </a:r>
            <a:r>
              <a:rPr lang="en-US" sz="2800" dirty="0" smtClean="0"/>
              <a:t>&lt;T&gt; </a:t>
            </a:r>
            <a:r>
              <a:rPr lang="en-US" sz="2800" dirty="0" err="1" smtClean="0"/>
              <a:t>GetEnumerator</a:t>
            </a:r>
            <a:r>
              <a:rPr lang="en-US" sz="2800" dirty="0" smtClean="0"/>
              <a:t>();</a:t>
            </a:r>
          </a:p>
          <a:p>
            <a:r>
              <a:rPr lang="en-US" sz="2800" dirty="0" smtClean="0"/>
              <a:t>}</a:t>
            </a:r>
            <a:endParaRPr lang="en-US" sz="2800" dirty="0"/>
          </a:p>
        </p:txBody>
      </p:sp>
      <p:sp>
        <p:nvSpPr>
          <p:cNvPr id="16" name="Down Arrow 15"/>
          <p:cNvSpPr/>
          <p:nvPr/>
        </p:nvSpPr>
        <p:spPr>
          <a:xfrm flipV="1">
            <a:off x="2040467" y="2308578"/>
            <a:ext cx="381000" cy="6096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" y="4191000"/>
            <a:ext cx="5943600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alibri" pitchFamily="34" charset="0"/>
              </a:rPr>
              <a:t>public interface </a:t>
            </a:r>
            <a:r>
              <a:rPr lang="en-US" sz="2800" dirty="0" err="1" smtClean="0"/>
              <a:t>IEnumerator</a:t>
            </a:r>
            <a:r>
              <a:rPr lang="en-US" sz="2800" dirty="0" smtClean="0"/>
              <a:t> &lt;T&gt; {</a:t>
            </a:r>
          </a:p>
          <a:p>
            <a:r>
              <a:rPr lang="en-US" sz="2800" dirty="0" smtClean="0"/>
              <a:t>	T Current { get; }</a:t>
            </a:r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bool</a:t>
            </a:r>
            <a:r>
              <a:rPr lang="en-US" sz="2800" dirty="0" smtClean="0"/>
              <a:t> </a:t>
            </a:r>
            <a:r>
              <a:rPr lang="en-US" sz="2800" dirty="0" err="1" smtClean="0"/>
              <a:t>MoveNext</a:t>
            </a:r>
            <a:r>
              <a:rPr lang="en-US" sz="2800" dirty="0" smtClean="0"/>
              <a:t>();</a:t>
            </a:r>
          </a:p>
          <a:p>
            <a:r>
              <a:rPr lang="en-US" sz="2800" dirty="0" smtClean="0"/>
              <a:t>	void Reset();</a:t>
            </a:r>
          </a:p>
          <a:p>
            <a:r>
              <a:rPr lang="en-US" sz="2800" dirty="0" smtClean="0"/>
              <a:t>}</a:t>
            </a:r>
            <a:endParaRPr lang="en-US" sz="2800" dirty="0">
              <a:latin typeface="Calibri" pitchFamily="34" charset="0"/>
            </a:endParaRPr>
          </a:p>
        </p:txBody>
      </p:sp>
      <p:pic>
        <p:nvPicPr>
          <p:cNvPr id="67585" name="Picture 1" descr="C:\Documents and Settings\mbudiu\Local Settings\Temporary Internet Files\Content.IE5\D44W1AYC\MCj0432538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5486400"/>
            <a:ext cx="571391" cy="56311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Data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DryadLINQ = 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Query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90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4724400"/>
            <a:ext cx="83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Private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7000" y="3276600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170589"/>
            <a:ext cx="6400800" cy="5195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ight Arrow 4">
            <a:hlinkClick r:id="rId3" action="ppaction://hlinksldjump"/>
          </p:cNvPr>
          <p:cNvSpPr/>
          <p:nvPr/>
        </p:nvSpPr>
        <p:spPr>
          <a:xfrm>
            <a:off x="8077200" y="5562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Histogram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467600" cy="3170099"/>
          </a:xfrm>
          <a:prstGeom prst="rect">
            <a:avLst/>
          </a:prstGeom>
          <a:solidFill>
            <a:srgbClr val="E5FFE5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public static IQueryable&lt;Pair&gt; Histogram(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 IQueryable&lt;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LineRecord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&gt; input,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k)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words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x.line.Split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(' '));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groups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words.GroupBy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x);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counts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groups.Select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new Pair(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x.Key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x.Count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()));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ordered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counts.OrderByDescending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x.count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top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ordered.Take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(k);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return top;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4572000"/>
          <a:ext cx="5105400" cy="21278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105400"/>
              </a:tblGrid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“A line of words of wisdom”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[“A”, “line”, “of”, “words”, “of”, “wisdom”]</a:t>
                      </a:r>
                      <a:endParaRPr lang="en-US" sz="16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[[“A”], [“line”], [“of”, “of”], [“words”], [“wisdom”]]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 {“A”, 1}, {“line”, 1}, {“of”, 2}, {“words”, 1}, {“wisdom”,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[{“of”, 2}, {“A”, 1}, {“line”, 1}, {“words”, 1}, {“wisdom”,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5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[{“of”, 2}, {“A”, 1}, {“line”,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905000"/>
            <a:ext cx="696835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>
            <a:off x="1981200" y="22860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600" y="1676400"/>
            <a:ext cx="1514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SelectMany</a:t>
            </a:r>
            <a:endParaRPr lang="en-US" sz="1600" dirty="0" smtClean="0"/>
          </a:p>
          <a:p>
            <a:pPr algn="r"/>
            <a:r>
              <a:rPr lang="en-US" sz="1600" dirty="0" smtClean="0"/>
              <a:t>Sort</a:t>
            </a:r>
          </a:p>
          <a:p>
            <a:pPr algn="r"/>
            <a:r>
              <a:rPr lang="en-US" sz="1600" dirty="0" err="1" smtClean="0"/>
              <a:t>GroupBy+Select</a:t>
            </a:r>
            <a:endParaRPr lang="en-US" sz="1600" dirty="0" smtClean="0"/>
          </a:p>
          <a:p>
            <a:pPr algn="r"/>
            <a:r>
              <a:rPr lang="en-US" sz="1600" dirty="0" err="1" smtClean="0"/>
              <a:t>HashDistribute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70194" y="2743200"/>
            <a:ext cx="1073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MergeSort</a:t>
            </a:r>
            <a:endParaRPr lang="en-US" sz="1600" dirty="0" smtClean="0"/>
          </a:p>
          <a:p>
            <a:pPr algn="r"/>
            <a:r>
              <a:rPr lang="en-US" sz="1600" dirty="0" err="1" smtClean="0"/>
              <a:t>GroupBy</a:t>
            </a:r>
            <a:endParaRPr lang="en-US" sz="1600" dirty="0" smtClean="0"/>
          </a:p>
          <a:p>
            <a:pPr algn="r"/>
            <a:r>
              <a:rPr lang="en-US" sz="1600" dirty="0" smtClean="0"/>
              <a:t>Select</a:t>
            </a:r>
          </a:p>
          <a:p>
            <a:pPr algn="r"/>
            <a:r>
              <a:rPr lang="en-US" sz="1600" dirty="0" smtClean="0"/>
              <a:t>Sort</a:t>
            </a:r>
          </a:p>
          <a:p>
            <a:pPr algn="r"/>
            <a:r>
              <a:rPr lang="en-US" sz="1600" dirty="0" smtClean="0"/>
              <a:t>Take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194" y="4038600"/>
            <a:ext cx="1073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MergeSort</a:t>
            </a:r>
            <a:endParaRPr lang="en-US" sz="1600" dirty="0" smtClean="0"/>
          </a:p>
          <a:p>
            <a:pPr algn="r"/>
            <a:r>
              <a:rPr lang="en-US" sz="1600" dirty="0" smtClean="0"/>
              <a:t>Take</a:t>
            </a:r>
            <a:endParaRPr lang="en-US" sz="1600" dirty="0"/>
          </a:p>
        </p:txBody>
      </p:sp>
      <p:sp>
        <p:nvSpPr>
          <p:cNvPr id="18" name="Left Brace 17"/>
          <p:cNvSpPr/>
          <p:nvPr/>
        </p:nvSpPr>
        <p:spPr>
          <a:xfrm flipH="1">
            <a:off x="1709548" y="1828800"/>
            <a:ext cx="191474" cy="9144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flipH="1">
            <a:off x="1709548" y="2819400"/>
            <a:ext cx="228600" cy="10668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flipH="1">
            <a:off x="1709548" y="3962400"/>
            <a:ext cx="195451" cy="6096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57400" y="30480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3505200"/>
            <a:ext cx="29718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Map-Reduce in </a:t>
            </a:r>
            <a:r>
              <a:rPr lang="en-US" dirty="0" err="1" smtClean="0"/>
              <a:t>DryadLINQ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5400" y="1981200"/>
            <a:ext cx="6400800" cy="347787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public static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IQueryable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&lt;S&gt;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&lt;T,M,K,S&gt;(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this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IQueryable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&lt;T&gt; input,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Func&lt;T, IEnumerable&lt;M&gt;&gt;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mapper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Func&lt;M,K&gt;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IGrouping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&lt;K,M&gt;,S&gt; reducer) 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map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mapper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group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map.GroupBy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result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group.Select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(reducer);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return result;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/>
          <p:cNvSpPr/>
          <p:nvPr/>
        </p:nvSpPr>
        <p:spPr>
          <a:xfrm>
            <a:off x="152400" y="5791200"/>
            <a:ext cx="2590800" cy="1066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Map-Reduce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0719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577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23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23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744" y="251460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90195" y="242300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80744" y="348996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0744" y="300228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390195" y="339836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 rot="5400000">
            <a:off x="389481" y="2910760"/>
            <a:ext cx="183515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90195" y="3881004"/>
            <a:ext cx="182880" cy="10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510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10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10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10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0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17" idx="0"/>
          </p:cNvCxnSpPr>
          <p:nvPr/>
        </p:nvCxnSpPr>
        <p:spPr>
          <a:xfrm rot="5400000">
            <a:off x="1568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 rot="5400000">
            <a:off x="1629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9" idx="0"/>
          </p:cNvCxnSpPr>
          <p:nvPr/>
        </p:nvCxnSpPr>
        <p:spPr>
          <a:xfrm rot="5400000">
            <a:off x="1629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0" idx="0"/>
          </p:cNvCxnSpPr>
          <p:nvPr/>
        </p:nvCxnSpPr>
        <p:spPr>
          <a:xfrm rot="5400000">
            <a:off x="1629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 rot="5400000">
            <a:off x="1629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10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0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0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 rot="5400000">
            <a:off x="1629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29" idx="0"/>
          </p:cNvCxnSpPr>
          <p:nvPr/>
        </p:nvCxnSpPr>
        <p:spPr>
          <a:xfrm rot="5400000">
            <a:off x="1629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2"/>
            <a:endCxn id="44" idx="0"/>
          </p:cNvCxnSpPr>
          <p:nvPr/>
        </p:nvCxnSpPr>
        <p:spPr>
          <a:xfrm rot="5400000">
            <a:off x="1629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1477084" y="3398361"/>
            <a:ext cx="42672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8141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218"/>
          <p:cNvSpPr txBox="1"/>
          <p:nvPr/>
        </p:nvSpPr>
        <p:spPr>
          <a:xfrm>
            <a:off x="762000" y="54102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2109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TextBox 288"/>
          <p:cNvSpPr txBox="1"/>
          <p:nvPr/>
        </p:nvSpPr>
        <p:spPr>
          <a:xfrm>
            <a:off x="21336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4776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80744" y="3977640"/>
            <a:ext cx="401782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rot="16200000" flipH="1">
            <a:off x="390195" y="4371282"/>
            <a:ext cx="18288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80744" y="153924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80744" y="446532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10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6200000" flipH="1">
            <a:off x="1568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489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642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7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729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9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29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29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729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49" idx="0"/>
          </p:cNvCxnSpPr>
          <p:nvPr/>
        </p:nvCxnSpPr>
        <p:spPr>
          <a:xfrm rot="5400000">
            <a:off x="2787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2"/>
            <a:endCxn id="50" idx="0"/>
          </p:cNvCxnSpPr>
          <p:nvPr/>
        </p:nvCxnSpPr>
        <p:spPr>
          <a:xfrm rot="5400000">
            <a:off x="2848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2"/>
            <a:endCxn id="51" idx="0"/>
          </p:cNvCxnSpPr>
          <p:nvPr/>
        </p:nvCxnSpPr>
        <p:spPr>
          <a:xfrm rot="5400000">
            <a:off x="2848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2"/>
            <a:endCxn id="52" idx="0"/>
          </p:cNvCxnSpPr>
          <p:nvPr/>
        </p:nvCxnSpPr>
        <p:spPr>
          <a:xfrm rot="5400000">
            <a:off x="2848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2"/>
            <a:endCxn id="53" idx="0"/>
          </p:cNvCxnSpPr>
          <p:nvPr/>
        </p:nvCxnSpPr>
        <p:spPr>
          <a:xfrm rot="5400000">
            <a:off x="2848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34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034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034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59" idx="2"/>
            <a:endCxn id="60" idx="0"/>
          </p:cNvCxnSpPr>
          <p:nvPr/>
        </p:nvCxnSpPr>
        <p:spPr>
          <a:xfrm rot="5400000">
            <a:off x="3153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61" idx="0"/>
          </p:cNvCxnSpPr>
          <p:nvPr/>
        </p:nvCxnSpPr>
        <p:spPr>
          <a:xfrm rot="5400000">
            <a:off x="3153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65" idx="0"/>
          </p:cNvCxnSpPr>
          <p:nvPr/>
        </p:nvCxnSpPr>
        <p:spPr>
          <a:xfrm rot="5400000">
            <a:off x="3153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034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6200000" flipH="1">
            <a:off x="3092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013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328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6335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15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415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415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415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415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endCxn id="70" idx="0"/>
          </p:cNvCxnSpPr>
          <p:nvPr/>
        </p:nvCxnSpPr>
        <p:spPr>
          <a:xfrm rot="5400000">
            <a:off x="3473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2"/>
            <a:endCxn id="71" idx="0"/>
          </p:cNvCxnSpPr>
          <p:nvPr/>
        </p:nvCxnSpPr>
        <p:spPr>
          <a:xfrm rot="5400000">
            <a:off x="3534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2"/>
            <a:endCxn id="72" idx="0"/>
          </p:cNvCxnSpPr>
          <p:nvPr/>
        </p:nvCxnSpPr>
        <p:spPr>
          <a:xfrm rot="5400000">
            <a:off x="3534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2" idx="2"/>
            <a:endCxn id="73" idx="0"/>
          </p:cNvCxnSpPr>
          <p:nvPr/>
        </p:nvCxnSpPr>
        <p:spPr>
          <a:xfrm rot="5400000">
            <a:off x="3534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3" idx="2"/>
            <a:endCxn id="74" idx="0"/>
          </p:cNvCxnSpPr>
          <p:nvPr/>
        </p:nvCxnSpPr>
        <p:spPr>
          <a:xfrm rot="5400000">
            <a:off x="3534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7201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7201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7201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>
            <a:stCxn id="80" idx="2"/>
            <a:endCxn id="81" idx="0"/>
          </p:cNvCxnSpPr>
          <p:nvPr/>
        </p:nvCxnSpPr>
        <p:spPr>
          <a:xfrm rot="5400000">
            <a:off x="38392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1" idx="2"/>
            <a:endCxn id="82" idx="0"/>
          </p:cNvCxnSpPr>
          <p:nvPr/>
        </p:nvCxnSpPr>
        <p:spPr>
          <a:xfrm rot="5400000">
            <a:off x="38392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2"/>
            <a:endCxn id="86" idx="0"/>
          </p:cNvCxnSpPr>
          <p:nvPr/>
        </p:nvCxnSpPr>
        <p:spPr>
          <a:xfrm rot="5400000">
            <a:off x="38392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37201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6200000" flipH="1">
            <a:off x="37783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6993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0145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1011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011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1011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1011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1011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/>
          <p:cNvCxnSpPr>
            <a:endCxn id="90" idx="0"/>
          </p:cNvCxnSpPr>
          <p:nvPr/>
        </p:nvCxnSpPr>
        <p:spPr>
          <a:xfrm rot="5400000">
            <a:off x="41593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91" idx="0"/>
          </p:cNvCxnSpPr>
          <p:nvPr/>
        </p:nvCxnSpPr>
        <p:spPr>
          <a:xfrm rot="5400000">
            <a:off x="42202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2"/>
            <a:endCxn id="92" idx="0"/>
          </p:cNvCxnSpPr>
          <p:nvPr/>
        </p:nvCxnSpPr>
        <p:spPr>
          <a:xfrm rot="5400000">
            <a:off x="42202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2" idx="2"/>
            <a:endCxn id="93" idx="0"/>
          </p:cNvCxnSpPr>
          <p:nvPr/>
        </p:nvCxnSpPr>
        <p:spPr>
          <a:xfrm rot="5400000">
            <a:off x="42202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2"/>
            <a:endCxn id="94" idx="0"/>
          </p:cNvCxnSpPr>
          <p:nvPr/>
        </p:nvCxnSpPr>
        <p:spPr>
          <a:xfrm rot="5400000">
            <a:off x="42202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3" idx="2"/>
            <a:endCxn id="59" idx="0"/>
          </p:cNvCxnSpPr>
          <p:nvPr/>
        </p:nvCxnSpPr>
        <p:spPr>
          <a:xfrm rot="16200000" flipH="1">
            <a:off x="28486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3" idx="2"/>
            <a:endCxn id="80" idx="0"/>
          </p:cNvCxnSpPr>
          <p:nvPr/>
        </p:nvCxnSpPr>
        <p:spPr>
          <a:xfrm rot="16200000" flipH="1">
            <a:off x="3191584" y="2903220"/>
            <a:ext cx="42672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4" idx="2"/>
            <a:endCxn id="80" idx="0"/>
          </p:cNvCxnSpPr>
          <p:nvPr/>
        </p:nvCxnSpPr>
        <p:spPr>
          <a:xfrm rot="16200000" flipH="1">
            <a:off x="35344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4" idx="2"/>
            <a:endCxn id="80" idx="0"/>
          </p:cNvCxnSpPr>
          <p:nvPr/>
        </p:nvCxnSpPr>
        <p:spPr>
          <a:xfrm rot="5400000">
            <a:off x="38773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4" idx="2"/>
            <a:endCxn id="59" idx="0"/>
          </p:cNvCxnSpPr>
          <p:nvPr/>
        </p:nvCxnSpPr>
        <p:spPr>
          <a:xfrm rot="5400000">
            <a:off x="31915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2"/>
            <a:endCxn id="59" idx="0"/>
          </p:cNvCxnSpPr>
          <p:nvPr/>
        </p:nvCxnSpPr>
        <p:spPr>
          <a:xfrm rot="5400000">
            <a:off x="3534484" y="2865120"/>
            <a:ext cx="42672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3861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56909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727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4727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54727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4727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4727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/>
          <p:cNvCxnSpPr>
            <a:endCxn id="108" idx="0"/>
          </p:cNvCxnSpPr>
          <p:nvPr/>
        </p:nvCxnSpPr>
        <p:spPr>
          <a:xfrm rot="5400000">
            <a:off x="55309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8" idx="2"/>
            <a:endCxn id="109" idx="0"/>
          </p:cNvCxnSpPr>
          <p:nvPr/>
        </p:nvCxnSpPr>
        <p:spPr>
          <a:xfrm rot="5400000">
            <a:off x="55918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9" idx="2"/>
            <a:endCxn id="110" idx="0"/>
          </p:cNvCxnSpPr>
          <p:nvPr/>
        </p:nvCxnSpPr>
        <p:spPr>
          <a:xfrm rot="5400000">
            <a:off x="55918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0" idx="2"/>
            <a:endCxn id="111" idx="0"/>
          </p:cNvCxnSpPr>
          <p:nvPr/>
        </p:nvCxnSpPr>
        <p:spPr>
          <a:xfrm rot="5400000">
            <a:off x="55918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2"/>
            <a:endCxn id="112" idx="0"/>
          </p:cNvCxnSpPr>
          <p:nvPr/>
        </p:nvCxnSpPr>
        <p:spPr>
          <a:xfrm rot="5400000">
            <a:off x="55918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57775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7775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7775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>
            <a:stCxn id="118" idx="2"/>
            <a:endCxn id="119" idx="0"/>
          </p:cNvCxnSpPr>
          <p:nvPr/>
        </p:nvCxnSpPr>
        <p:spPr>
          <a:xfrm rot="5400000">
            <a:off x="58966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9" idx="2"/>
            <a:endCxn id="120" idx="0"/>
          </p:cNvCxnSpPr>
          <p:nvPr/>
        </p:nvCxnSpPr>
        <p:spPr>
          <a:xfrm rot="5400000">
            <a:off x="58966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20" idx="2"/>
            <a:endCxn id="124" idx="0"/>
          </p:cNvCxnSpPr>
          <p:nvPr/>
        </p:nvCxnSpPr>
        <p:spPr>
          <a:xfrm rot="5400000">
            <a:off x="58966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7775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 rot="16200000" flipH="1">
            <a:off x="58357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6071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63767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6158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58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158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158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58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endCxn id="129" idx="0"/>
          </p:cNvCxnSpPr>
          <p:nvPr/>
        </p:nvCxnSpPr>
        <p:spPr>
          <a:xfrm rot="5400000">
            <a:off x="6216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29" idx="2"/>
            <a:endCxn id="130" idx="0"/>
          </p:cNvCxnSpPr>
          <p:nvPr/>
        </p:nvCxnSpPr>
        <p:spPr>
          <a:xfrm rot="5400000">
            <a:off x="6277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2"/>
            <a:endCxn id="131" idx="0"/>
          </p:cNvCxnSpPr>
          <p:nvPr/>
        </p:nvCxnSpPr>
        <p:spPr>
          <a:xfrm rot="5400000">
            <a:off x="6277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2"/>
            <a:endCxn id="132" idx="0"/>
          </p:cNvCxnSpPr>
          <p:nvPr/>
        </p:nvCxnSpPr>
        <p:spPr>
          <a:xfrm rot="5400000">
            <a:off x="6277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2" idx="2"/>
            <a:endCxn id="133" idx="0"/>
          </p:cNvCxnSpPr>
          <p:nvPr/>
        </p:nvCxnSpPr>
        <p:spPr>
          <a:xfrm rot="5400000">
            <a:off x="6277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4633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4633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4633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/>
          <p:cNvCxnSpPr>
            <a:stCxn id="139" idx="2"/>
            <a:endCxn id="140" idx="0"/>
          </p:cNvCxnSpPr>
          <p:nvPr/>
        </p:nvCxnSpPr>
        <p:spPr>
          <a:xfrm rot="5400000">
            <a:off x="65824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40" idx="2"/>
            <a:endCxn id="141" idx="0"/>
          </p:cNvCxnSpPr>
          <p:nvPr/>
        </p:nvCxnSpPr>
        <p:spPr>
          <a:xfrm rot="5400000">
            <a:off x="65824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41" idx="2"/>
            <a:endCxn id="145" idx="0"/>
          </p:cNvCxnSpPr>
          <p:nvPr/>
        </p:nvCxnSpPr>
        <p:spPr>
          <a:xfrm rot="5400000">
            <a:off x="65824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/>
        </p:nvSpPr>
        <p:spPr>
          <a:xfrm>
            <a:off x="64633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rot="16200000" flipH="1">
            <a:off x="65215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6757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6844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844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6844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6844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844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>
            <a:endCxn id="149" idx="0"/>
          </p:cNvCxnSpPr>
          <p:nvPr/>
        </p:nvCxnSpPr>
        <p:spPr>
          <a:xfrm rot="5400000">
            <a:off x="6902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2"/>
            <a:endCxn id="150" idx="0"/>
          </p:cNvCxnSpPr>
          <p:nvPr/>
        </p:nvCxnSpPr>
        <p:spPr>
          <a:xfrm rot="5400000">
            <a:off x="6963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2"/>
            <a:endCxn id="151" idx="0"/>
          </p:cNvCxnSpPr>
          <p:nvPr/>
        </p:nvCxnSpPr>
        <p:spPr>
          <a:xfrm rot="5400000">
            <a:off x="6963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1" idx="2"/>
            <a:endCxn id="152" idx="0"/>
          </p:cNvCxnSpPr>
          <p:nvPr/>
        </p:nvCxnSpPr>
        <p:spPr>
          <a:xfrm rot="5400000">
            <a:off x="6963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2" idx="2"/>
            <a:endCxn id="153" idx="0"/>
          </p:cNvCxnSpPr>
          <p:nvPr/>
        </p:nvCxnSpPr>
        <p:spPr>
          <a:xfrm rot="5400000">
            <a:off x="6963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3" idx="2"/>
            <a:endCxn id="169" idx="0"/>
          </p:cNvCxnSpPr>
          <p:nvPr/>
        </p:nvCxnSpPr>
        <p:spPr>
          <a:xfrm rot="5400000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33" idx="2"/>
            <a:endCxn id="163" idx="0"/>
          </p:cNvCxnSpPr>
          <p:nvPr/>
        </p:nvCxnSpPr>
        <p:spPr>
          <a:xfrm rot="16200000" flipH="1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3" idx="2"/>
            <a:endCxn id="163" idx="0"/>
          </p:cNvCxnSpPr>
          <p:nvPr/>
        </p:nvCxnSpPr>
        <p:spPr>
          <a:xfrm rot="5400000">
            <a:off x="68415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33" idx="2"/>
            <a:endCxn id="169" idx="0"/>
          </p:cNvCxnSpPr>
          <p:nvPr/>
        </p:nvCxnSpPr>
        <p:spPr>
          <a:xfrm rot="5400000">
            <a:off x="61557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68443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8443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68443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 rot="5400000">
            <a:off x="69634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9634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65" idx="2"/>
            <a:endCxn id="139" idx="0"/>
          </p:cNvCxnSpPr>
          <p:nvPr/>
        </p:nvCxnSpPr>
        <p:spPr>
          <a:xfrm rot="5400000">
            <a:off x="66739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61585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1585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1585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rot="5400000">
            <a:off x="62776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rot="5400000">
            <a:off x="62776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1" idx="2"/>
            <a:endCxn id="118" idx="0"/>
          </p:cNvCxnSpPr>
          <p:nvPr/>
        </p:nvCxnSpPr>
        <p:spPr>
          <a:xfrm rot="5400000">
            <a:off x="59881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reeform 174"/>
          <p:cNvSpPr/>
          <p:nvPr/>
        </p:nvSpPr>
        <p:spPr>
          <a:xfrm>
            <a:off x="5729115" y="3188158"/>
            <a:ext cx="723829" cy="1843790"/>
          </a:xfrm>
          <a:custGeom>
            <a:avLst/>
            <a:gdLst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800069 h 1993692"/>
              <a:gd name="connsiteX3" fmla="*/ 296056 w 296056"/>
              <a:gd name="connsiteY3" fmla="*/ 1993692 h 1993692"/>
              <a:gd name="connsiteX0" fmla="*/ 20612 w 329193"/>
              <a:gd name="connsiteY0" fmla="*/ 0 h 1993692"/>
              <a:gd name="connsiteX1" fmla="*/ 59370 w 329193"/>
              <a:gd name="connsiteY1" fmla="*/ 1244184 h 1993692"/>
              <a:gd name="connsiteX2" fmla="*/ 231756 w 329193"/>
              <a:gd name="connsiteY2" fmla="*/ 1800069 h 1993692"/>
              <a:gd name="connsiteX3" fmla="*/ 329193 w 329193"/>
              <a:gd name="connsiteY3" fmla="*/ 1993692 h 1993692"/>
              <a:gd name="connsiteX0" fmla="*/ 20612 w 370342"/>
              <a:gd name="connsiteY0" fmla="*/ 0 h 1993692"/>
              <a:gd name="connsiteX1" fmla="*/ 100519 w 370342"/>
              <a:gd name="connsiteY1" fmla="*/ 1244184 h 1993692"/>
              <a:gd name="connsiteX2" fmla="*/ 272905 w 370342"/>
              <a:gd name="connsiteY2" fmla="*/ 1800069 h 1993692"/>
              <a:gd name="connsiteX3" fmla="*/ 370342 w 370342"/>
              <a:gd name="connsiteY3" fmla="*/ 1993692 h 1993692"/>
              <a:gd name="connsiteX0" fmla="*/ 5097 w 354827"/>
              <a:gd name="connsiteY0" fmla="*/ 0 h 1993692"/>
              <a:gd name="connsiteX1" fmla="*/ 85004 w 354827"/>
              <a:gd name="connsiteY1" fmla="*/ 1244184 h 1993692"/>
              <a:gd name="connsiteX2" fmla="*/ 257390 w 354827"/>
              <a:gd name="connsiteY2" fmla="*/ 1800069 h 1993692"/>
              <a:gd name="connsiteX3" fmla="*/ 354827 w 354827"/>
              <a:gd name="connsiteY3" fmla="*/ 1993692 h 1993692"/>
              <a:gd name="connsiteX0" fmla="*/ 5097 w 395976"/>
              <a:gd name="connsiteY0" fmla="*/ 0 h 1993692"/>
              <a:gd name="connsiteX1" fmla="*/ 126153 w 395976"/>
              <a:gd name="connsiteY1" fmla="*/ 1244184 h 1993692"/>
              <a:gd name="connsiteX2" fmla="*/ 298539 w 395976"/>
              <a:gd name="connsiteY2" fmla="*/ 1800069 h 1993692"/>
              <a:gd name="connsiteX3" fmla="*/ 395976 w 395976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293442 w 390879"/>
              <a:gd name="connsiteY2" fmla="*/ 1800069 h 1993692"/>
              <a:gd name="connsiteX3" fmla="*/ 390879 w 390879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169995 w 390879"/>
              <a:gd name="connsiteY2" fmla="*/ 1800069 h 1993692"/>
              <a:gd name="connsiteX3" fmla="*/ 390879 w 390879"/>
              <a:gd name="connsiteY3" fmla="*/ 1993692 h 199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79" h="1993692">
                <a:moveTo>
                  <a:pt x="0" y="0"/>
                </a:moveTo>
                <a:cubicBezTo>
                  <a:pt x="35378" y="525711"/>
                  <a:pt x="92724" y="944173"/>
                  <a:pt x="121056" y="1244184"/>
                </a:cubicBezTo>
                <a:cubicBezTo>
                  <a:pt x="149388" y="1544195"/>
                  <a:pt x="169995" y="1800069"/>
                  <a:pt x="169995" y="1800069"/>
                </a:cubicBezTo>
                <a:lnTo>
                  <a:pt x="390879" y="1993692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6" name="TextBox 844"/>
          <p:cNvSpPr txBox="1"/>
          <p:nvPr/>
        </p:nvSpPr>
        <p:spPr>
          <a:xfrm>
            <a:off x="7367344" y="11582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77" name="TextBox 845"/>
          <p:cNvSpPr txBox="1"/>
          <p:nvPr/>
        </p:nvSpPr>
        <p:spPr>
          <a:xfrm>
            <a:off x="7367344" y="161544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sort</a:t>
            </a:r>
            <a:endParaRPr lang="en-US" sz="1600" i="1" dirty="0"/>
          </a:p>
        </p:txBody>
      </p:sp>
      <p:sp>
        <p:nvSpPr>
          <p:cNvPr id="178" name="TextBox 846"/>
          <p:cNvSpPr txBox="1"/>
          <p:nvPr/>
        </p:nvSpPr>
        <p:spPr>
          <a:xfrm>
            <a:off x="7367344" y="1996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79" name="TextBox 847"/>
          <p:cNvSpPr txBox="1"/>
          <p:nvPr/>
        </p:nvSpPr>
        <p:spPr>
          <a:xfrm>
            <a:off x="7367344" y="2453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0" name="TextBox 848"/>
          <p:cNvSpPr txBox="1"/>
          <p:nvPr/>
        </p:nvSpPr>
        <p:spPr>
          <a:xfrm>
            <a:off x="7367344" y="2834640"/>
            <a:ext cx="97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distribute</a:t>
            </a:r>
            <a:endParaRPr lang="en-US" sz="1600" i="1" dirty="0"/>
          </a:p>
        </p:txBody>
      </p:sp>
      <p:sp>
        <p:nvSpPr>
          <p:cNvPr id="181" name="TextBox 849"/>
          <p:cNvSpPr txBox="1"/>
          <p:nvPr/>
        </p:nvSpPr>
        <p:spPr>
          <a:xfrm>
            <a:off x="7367344" y="35204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2" name="TextBox 850"/>
          <p:cNvSpPr txBox="1"/>
          <p:nvPr/>
        </p:nvSpPr>
        <p:spPr>
          <a:xfrm>
            <a:off x="7367344" y="3901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3" name="TextBox 851"/>
          <p:cNvSpPr txBox="1"/>
          <p:nvPr/>
        </p:nvSpPr>
        <p:spPr>
          <a:xfrm>
            <a:off x="7367344" y="4358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4" name="TextBox 852"/>
          <p:cNvSpPr txBox="1"/>
          <p:nvPr/>
        </p:nvSpPr>
        <p:spPr>
          <a:xfrm>
            <a:off x="7367344" y="49682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5" name="TextBox 853"/>
          <p:cNvSpPr txBox="1"/>
          <p:nvPr/>
        </p:nvSpPr>
        <p:spPr>
          <a:xfrm>
            <a:off x="7367344" y="5425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6" name="TextBox 854"/>
          <p:cNvSpPr txBox="1"/>
          <p:nvPr/>
        </p:nvSpPr>
        <p:spPr>
          <a:xfrm>
            <a:off x="7367344" y="5882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7" name="TextBox 855"/>
          <p:cNvSpPr txBox="1"/>
          <p:nvPr/>
        </p:nvSpPr>
        <p:spPr>
          <a:xfrm>
            <a:off x="7367344" y="6263640"/>
            <a:ext cx="995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consumer</a:t>
            </a:r>
            <a:endParaRPr lang="en-US" sz="1600" i="1" dirty="0"/>
          </a:p>
        </p:txBody>
      </p:sp>
      <p:sp>
        <p:nvSpPr>
          <p:cNvPr id="188" name="Right Brace 187"/>
          <p:cNvSpPr/>
          <p:nvPr/>
        </p:nvSpPr>
        <p:spPr>
          <a:xfrm>
            <a:off x="8281744" y="1082040"/>
            <a:ext cx="228600" cy="2209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9" name="Right Brace 188"/>
          <p:cNvSpPr/>
          <p:nvPr/>
        </p:nvSpPr>
        <p:spPr>
          <a:xfrm>
            <a:off x="8281744" y="4892040"/>
            <a:ext cx="228600" cy="17526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ight Brace 189"/>
          <p:cNvSpPr/>
          <p:nvPr/>
        </p:nvSpPr>
        <p:spPr>
          <a:xfrm>
            <a:off x="8281744" y="3368040"/>
            <a:ext cx="228600" cy="1447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1" name="TextBox 859"/>
          <p:cNvSpPr txBox="1"/>
          <p:nvPr/>
        </p:nvSpPr>
        <p:spPr>
          <a:xfrm rot="16200000">
            <a:off x="8414896" y="20726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92" name="TextBox 860"/>
          <p:cNvSpPr txBox="1"/>
          <p:nvPr/>
        </p:nvSpPr>
        <p:spPr>
          <a:xfrm rot="16200000">
            <a:off x="7776973" y="393504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partial aggregation</a:t>
            </a:r>
            <a:endParaRPr lang="en-US" sz="1600" i="1" dirty="0"/>
          </a:p>
        </p:txBody>
      </p:sp>
      <p:sp>
        <p:nvSpPr>
          <p:cNvPr id="193" name="TextBox 861"/>
          <p:cNvSpPr txBox="1"/>
          <p:nvPr/>
        </p:nvSpPr>
        <p:spPr>
          <a:xfrm rot="16200000">
            <a:off x="8306603" y="5623554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cxnSp>
        <p:nvCxnSpPr>
          <p:cNvPr id="194" name="Straight Arrow Connector 193"/>
          <p:cNvCxnSpPr>
            <a:stCxn id="112" idx="2"/>
            <a:endCxn id="118" idx="0"/>
          </p:cNvCxnSpPr>
          <p:nvPr/>
        </p:nvCxnSpPr>
        <p:spPr>
          <a:xfrm rot="16200000" flipH="1">
            <a:off x="4883224" y="3954780"/>
            <a:ext cx="184404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228600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618478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008355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1421167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870751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1260629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1650507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02" name="Straight Arrow Connector 201"/>
          <p:cNvCxnSpPr>
            <a:stCxn id="197" idx="2"/>
            <a:endCxn id="199" idx="0"/>
          </p:cNvCxnSpPr>
          <p:nvPr/>
        </p:nvCxnSpPr>
        <p:spPr>
          <a:xfrm rot="5400000">
            <a:off x="985421" y="6105248"/>
            <a:ext cx="206406" cy="137604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5" idx="2"/>
            <a:endCxn id="199" idx="0"/>
          </p:cNvCxnSpPr>
          <p:nvPr/>
        </p:nvCxnSpPr>
        <p:spPr>
          <a:xfrm rot="16200000" flipH="1">
            <a:off x="595544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96" idx="2"/>
            <a:endCxn id="200" idx="0"/>
          </p:cNvCxnSpPr>
          <p:nvPr/>
        </p:nvCxnSpPr>
        <p:spPr>
          <a:xfrm rot="16200000" flipH="1">
            <a:off x="985421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8" idx="2"/>
            <a:endCxn id="201" idx="0"/>
          </p:cNvCxnSpPr>
          <p:nvPr/>
        </p:nvCxnSpPr>
        <p:spPr>
          <a:xfrm rot="5400000">
            <a:off x="1799578" y="6070847"/>
            <a:ext cx="206406" cy="20640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09" idx="2"/>
            <a:endCxn id="200" idx="0"/>
          </p:cNvCxnSpPr>
          <p:nvPr/>
        </p:nvCxnSpPr>
        <p:spPr>
          <a:xfrm rot="5400000">
            <a:off x="1811045" y="5669502"/>
            <a:ext cx="206406" cy="100909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98" idx="2"/>
            <a:endCxn id="201" idx="0"/>
          </p:cNvCxnSpPr>
          <p:nvPr/>
        </p:nvCxnSpPr>
        <p:spPr>
          <a:xfrm rot="16200000" flipH="1">
            <a:off x="1581705" y="6059380"/>
            <a:ext cx="206406" cy="22934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/>
          <p:cNvSpPr/>
          <p:nvPr/>
        </p:nvSpPr>
        <p:spPr>
          <a:xfrm>
            <a:off x="1856913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69724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1306497" y="6621262"/>
            <a:ext cx="298142" cy="160538"/>
          </a:xfrm>
          <a:prstGeom prst="roundRect">
            <a:avLst/>
          </a:prstGeom>
          <a:solidFill>
            <a:srgbClr val="FFFF99"/>
          </a:solidFill>
          <a:ln w="127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1" name="Straight Arrow Connector 210"/>
          <p:cNvCxnSpPr>
            <a:stCxn id="201" idx="2"/>
            <a:endCxn id="210" idx="0"/>
          </p:cNvCxnSpPr>
          <p:nvPr/>
        </p:nvCxnSpPr>
        <p:spPr>
          <a:xfrm rot="5400000">
            <a:off x="1535837" y="6357521"/>
            <a:ext cx="183472" cy="34401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00" idx="2"/>
            <a:endCxn id="210" idx="0"/>
          </p:cNvCxnSpPr>
          <p:nvPr/>
        </p:nvCxnSpPr>
        <p:spPr>
          <a:xfrm rot="16200000" flipH="1">
            <a:off x="1340898" y="6506592"/>
            <a:ext cx="183472" cy="4586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99" idx="2"/>
            <a:endCxn id="210" idx="0"/>
          </p:cNvCxnSpPr>
          <p:nvPr/>
        </p:nvCxnSpPr>
        <p:spPr>
          <a:xfrm rot="16200000" flipH="1">
            <a:off x="1145959" y="6311653"/>
            <a:ext cx="183472" cy="43574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88"/>
          <p:cNvSpPr txBox="1"/>
          <p:nvPr/>
        </p:nvSpPr>
        <p:spPr>
          <a:xfrm>
            <a:off x="44958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3" grpId="0"/>
      <p:bldP spid="4" grpId="0" animBg="1"/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4" grpId="0" animBg="1"/>
      <p:bldP spid="35" grpId="0"/>
      <p:bldP spid="36" grpId="0" animBg="1"/>
      <p:bldP spid="37" grpId="0"/>
      <p:bldP spid="38" grpId="0" animBg="1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5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 animBg="1"/>
      <p:bldP spid="82" grpId="0" animBg="1"/>
      <p:bldP spid="86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8" grpId="0" animBg="1"/>
      <p:bldP spid="119" grpId="0" animBg="1"/>
      <p:bldP spid="120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9" grpId="0" animBg="1"/>
      <p:bldP spid="140" grpId="0" animBg="1"/>
      <p:bldP spid="141" grpId="0" animBg="1"/>
      <p:bldP spid="145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3" grpId="0" animBg="1"/>
      <p:bldP spid="164" grpId="0" animBg="1"/>
      <p:bldP spid="165" grpId="0" animBg="1"/>
      <p:bldP spid="169" grpId="0" animBg="1"/>
      <p:bldP spid="170" grpId="0" animBg="1"/>
      <p:bldP spid="171" grpId="0" animBg="1"/>
      <p:bldP spid="175" grpId="0" animBg="1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 animBg="1"/>
      <p:bldP spid="190" grpId="0" animBg="1"/>
      <p:bldP spid="191" grpId="0"/>
      <p:bldP spid="192" grpId="0"/>
      <p:bldP spid="193" grpId="0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8" grpId="0" animBg="1"/>
      <p:bldP spid="209" grpId="0" animBg="1"/>
      <p:bldP spid="210" grpId="0" animBg="1"/>
      <p:bldP spid="2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Sorting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9952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42544" y="3781772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716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1784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7572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 rot="5400000">
            <a:off x="2075720" y="27043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6200000" flipH="1">
            <a:off x="2104660" y="1818844"/>
            <a:ext cx="304800" cy="18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7572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 rot="5400000">
            <a:off x="2075720" y="36187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07572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 rot="5400000">
            <a:off x="1999520" y="4609304"/>
            <a:ext cx="533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07572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7" idx="0"/>
          </p:cNvCxnSpPr>
          <p:nvPr/>
        </p:nvCxnSpPr>
        <p:spPr>
          <a:xfrm rot="5400000">
            <a:off x="211342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292923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77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196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2"/>
            <a:endCxn id="21" idx="0"/>
          </p:cNvCxnSpPr>
          <p:nvPr/>
        </p:nvCxnSpPr>
        <p:spPr>
          <a:xfrm rot="16200000" flipH="1">
            <a:off x="4127661" y="2412365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rot="5400000">
            <a:off x="3874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835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>
            <a:stCxn id="21" idx="2"/>
            <a:endCxn id="24" idx="0"/>
          </p:cNvCxnSpPr>
          <p:nvPr/>
        </p:nvCxnSpPr>
        <p:spPr>
          <a:xfrm rot="5400000">
            <a:off x="4127662" y="3326766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369123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4" idx="2"/>
            <a:endCxn id="26" idx="0"/>
          </p:cNvCxnSpPr>
          <p:nvPr/>
        </p:nvCxnSpPr>
        <p:spPr>
          <a:xfrm rot="16200000" flipH="1">
            <a:off x="4026223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369123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6" idx="2"/>
            <a:endCxn id="28" idx="0"/>
          </p:cNvCxnSpPr>
          <p:nvPr/>
        </p:nvCxnSpPr>
        <p:spPr>
          <a:xfrm rot="5400000">
            <a:off x="4406826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2"/>
          </p:cNvCxnSpPr>
          <p:nvPr/>
        </p:nvCxnSpPr>
        <p:spPr>
          <a:xfrm rot="16200000" flipH="1">
            <a:off x="2096675" y="6417943"/>
            <a:ext cx="343630" cy="45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920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1" idx="2"/>
            <a:endCxn id="21" idx="0"/>
          </p:cNvCxnSpPr>
          <p:nvPr/>
        </p:nvCxnSpPr>
        <p:spPr>
          <a:xfrm rot="5400000">
            <a:off x="4699162" y="2424743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0"/>
          </p:cNvCxnSpPr>
          <p:nvPr/>
        </p:nvCxnSpPr>
        <p:spPr>
          <a:xfrm rot="5400000">
            <a:off x="5017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978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5" name="Straight Arrow Connector 34"/>
          <p:cNvCxnSpPr>
            <a:stCxn id="21" idx="2"/>
            <a:endCxn id="34" idx="0"/>
          </p:cNvCxnSpPr>
          <p:nvPr/>
        </p:nvCxnSpPr>
        <p:spPr>
          <a:xfrm rot="16200000" flipH="1">
            <a:off x="4699161" y="3339142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  <a:endCxn id="26" idx="0"/>
          </p:cNvCxnSpPr>
          <p:nvPr/>
        </p:nvCxnSpPr>
        <p:spPr>
          <a:xfrm rot="5400000">
            <a:off x="4597723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162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647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2390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8" idx="2"/>
            <a:endCxn id="39" idx="0"/>
          </p:cNvCxnSpPr>
          <p:nvPr/>
        </p:nvCxnSpPr>
        <p:spPr>
          <a:xfrm rot="16200000" flipH="1">
            <a:off x="6972300" y="24376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0"/>
          </p:cNvCxnSpPr>
          <p:nvPr/>
        </p:nvCxnSpPr>
        <p:spPr>
          <a:xfrm rot="5400000">
            <a:off x="6744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705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3" name="Straight Arrow Connector 42"/>
          <p:cNvCxnSpPr>
            <a:stCxn id="39" idx="2"/>
            <a:endCxn id="42" idx="0"/>
          </p:cNvCxnSpPr>
          <p:nvPr/>
        </p:nvCxnSpPr>
        <p:spPr>
          <a:xfrm rot="5400000">
            <a:off x="6972300" y="33520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39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2" idx="2"/>
            <a:endCxn id="44" idx="0"/>
          </p:cNvCxnSpPr>
          <p:nvPr/>
        </p:nvCxnSpPr>
        <p:spPr>
          <a:xfrm rot="16200000" flipH="1">
            <a:off x="6896100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7239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 rot="5400000">
            <a:off x="7276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rot="16200000" flipH="1">
            <a:off x="7253875" y="6424023"/>
            <a:ext cx="358870" cy="7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790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9" idx="2"/>
            <a:endCxn id="39" idx="0"/>
          </p:cNvCxnSpPr>
          <p:nvPr/>
        </p:nvCxnSpPr>
        <p:spPr>
          <a:xfrm rot="5400000">
            <a:off x="7543800" y="23995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9" idx="0"/>
          </p:cNvCxnSpPr>
          <p:nvPr/>
        </p:nvCxnSpPr>
        <p:spPr>
          <a:xfrm rot="5400000">
            <a:off x="7887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848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/>
          <p:cNvCxnSpPr>
            <a:stCxn id="39" idx="2"/>
            <a:endCxn id="52" idx="0"/>
          </p:cNvCxnSpPr>
          <p:nvPr/>
        </p:nvCxnSpPr>
        <p:spPr>
          <a:xfrm rot="16200000" flipH="1">
            <a:off x="7543800" y="33139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2" idx="2"/>
            <a:endCxn id="44" idx="0"/>
          </p:cNvCxnSpPr>
          <p:nvPr/>
        </p:nvCxnSpPr>
        <p:spPr>
          <a:xfrm rot="5400000">
            <a:off x="7467600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2"/>
          </p:cNvCxnSpPr>
          <p:nvPr/>
        </p:nvCxnSpPr>
        <p:spPr>
          <a:xfrm rot="16200000" flipH="1">
            <a:off x="4390094" y="6417927"/>
            <a:ext cx="349726" cy="106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2971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5638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924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8001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001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2"/>
            <a:endCxn id="60" idx="0"/>
          </p:cNvCxnSpPr>
          <p:nvPr/>
        </p:nvCxnSpPr>
        <p:spPr>
          <a:xfrm rot="5400000">
            <a:off x="8038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2"/>
          </p:cNvCxnSpPr>
          <p:nvPr/>
        </p:nvCxnSpPr>
        <p:spPr>
          <a:xfrm rot="5400000">
            <a:off x="7998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400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77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477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>
            <a:stCxn id="64" idx="2"/>
            <a:endCxn id="65" idx="0"/>
          </p:cNvCxnSpPr>
          <p:nvPr/>
        </p:nvCxnSpPr>
        <p:spPr>
          <a:xfrm rot="5400000">
            <a:off x="6514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2"/>
          </p:cNvCxnSpPr>
          <p:nvPr/>
        </p:nvCxnSpPr>
        <p:spPr>
          <a:xfrm rot="5400000">
            <a:off x="6474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2"/>
            <a:endCxn id="59" idx="0"/>
          </p:cNvCxnSpPr>
          <p:nvPr/>
        </p:nvCxnSpPr>
        <p:spPr>
          <a:xfrm rot="16200000" flipH="1">
            <a:off x="7848600" y="4533104"/>
            <a:ext cx="5334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2" idx="2"/>
            <a:endCxn id="64" idx="0"/>
          </p:cNvCxnSpPr>
          <p:nvPr/>
        </p:nvCxnSpPr>
        <p:spPr>
          <a:xfrm rot="5400000">
            <a:off x="6515100" y="4495004"/>
            <a:ext cx="5334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2"/>
            <a:endCxn id="64" idx="0"/>
          </p:cNvCxnSpPr>
          <p:nvPr/>
        </p:nvCxnSpPr>
        <p:spPr>
          <a:xfrm rot="5400000">
            <a:off x="7086600" y="3923504"/>
            <a:ext cx="533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2"/>
            <a:endCxn id="59" idx="0"/>
          </p:cNvCxnSpPr>
          <p:nvPr/>
        </p:nvCxnSpPr>
        <p:spPr>
          <a:xfrm rot="16200000" flipH="1">
            <a:off x="7277100" y="3961604"/>
            <a:ext cx="5334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" idx="0"/>
          </p:cNvCxnSpPr>
          <p:nvPr/>
        </p:nvCxnSpPr>
        <p:spPr>
          <a:xfrm rot="5400000">
            <a:off x="587502" y="3634706"/>
            <a:ext cx="292608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" idx="2"/>
          </p:cNvCxnSpPr>
          <p:nvPr/>
        </p:nvCxnSpPr>
        <p:spPr>
          <a:xfrm rot="16200000" flipH="1">
            <a:off x="589026" y="4459190"/>
            <a:ext cx="289560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1732405" y="1673106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505200" y="1675604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6379564" y="1679352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 flipH="1">
            <a:off x="8059920" y="1681850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 flipH="1">
            <a:off x="5181600" y="1675604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TextBox 218"/>
          <p:cNvSpPr txBox="1"/>
          <p:nvPr/>
        </p:nvSpPr>
        <p:spPr>
          <a:xfrm>
            <a:off x="1143000" y="44958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83" name="TextBox 288"/>
          <p:cNvSpPr txBox="1"/>
          <p:nvPr/>
        </p:nvSpPr>
        <p:spPr>
          <a:xfrm>
            <a:off x="2679447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84" name="TextBox 288"/>
          <p:cNvSpPr txBox="1"/>
          <p:nvPr/>
        </p:nvSpPr>
        <p:spPr>
          <a:xfrm>
            <a:off x="5257800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6" grpId="0" animBg="1"/>
      <p:bldP spid="49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1"/>
      <p:bldP spid="83" grpId="1"/>
      <p:bldP spid="8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4216" y="722555"/>
            <a:ext cx="3109383" cy="613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2133600" cy="365125"/>
          </a:xfrm>
        </p:spPr>
        <p:txBody>
          <a:bodyPr/>
          <a:lstStyle/>
          <a:p>
            <a:fld id="{05B373E8-BEAF-4D31-8BC4-0CF0FBB3AA11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200400"/>
            <a:ext cx="2665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 160 </a:t>
            </a:r>
            <a:r>
              <a:rPr lang="en-US" sz="2400" dirty="0" smtClean="0"/>
              <a:t>lines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3 iterations shown</a:t>
            </a:r>
          </a:p>
        </p:txBody>
      </p:sp>
      <p:sp>
        <p:nvSpPr>
          <p:cNvPr id="49154" name="AutoShape 2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4600" y="8382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95600" y="28956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6880" y="4897120"/>
            <a:ext cx="2509520" cy="180848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Index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47800"/>
            <a:ext cx="5429250" cy="48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1295400"/>
            <a:ext cx="189327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Images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0" name="Down Arrow 9"/>
          <p:cNvSpPr/>
          <p:nvPr/>
        </p:nvSpPr>
        <p:spPr>
          <a:xfrm>
            <a:off x="1219200" y="2438400"/>
            <a:ext cx="68580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27459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  <a:p>
            <a:r>
              <a:rPr lang="en-US" sz="3600" dirty="0" smtClean="0"/>
              <a:t>Apply</a:t>
            </a:r>
          </a:p>
          <a:p>
            <a:r>
              <a:rPr lang="en-US" sz="3600" dirty="0" smtClean="0"/>
              <a:t>Materialize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58" name="Picture 25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5715000"/>
            <a:ext cx="467620" cy="367961"/>
          </a:xfrm>
          <a:prstGeom prst="rect">
            <a:avLst/>
          </a:prstGeom>
          <a:noFill/>
        </p:spPr>
      </p:pic>
      <p:pic>
        <p:nvPicPr>
          <p:cNvPr id="260" name="Picture 259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5687325"/>
            <a:ext cx="467620" cy="367961"/>
          </a:xfrm>
          <a:prstGeom prst="rect">
            <a:avLst/>
          </a:prstGeom>
          <a:noFill/>
        </p:spPr>
      </p:pic>
      <p:sp>
        <p:nvSpPr>
          <p:cNvPr id="261" name="Rounded Rectangle 260"/>
          <p:cNvSpPr/>
          <p:nvPr/>
        </p:nvSpPr>
        <p:spPr>
          <a:xfrm>
            <a:off x="4905627" y="5603471"/>
            <a:ext cx="5591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62" name="Rectangle 261"/>
          <p:cNvSpPr/>
          <p:nvPr/>
        </p:nvSpPr>
        <p:spPr>
          <a:xfrm>
            <a:off x="5004000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5204745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67" name="Rounded Rectangle 266"/>
          <p:cNvSpPr/>
          <p:nvPr/>
        </p:nvSpPr>
        <p:spPr>
          <a:xfrm>
            <a:off x="5943600" y="5603471"/>
            <a:ext cx="13709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68" name="Rectangle 267"/>
          <p:cNvSpPr/>
          <p:nvPr/>
        </p:nvSpPr>
        <p:spPr>
          <a:xfrm>
            <a:off x="6449368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69" name="Rectangle 268"/>
          <p:cNvSpPr/>
          <p:nvPr/>
        </p:nvSpPr>
        <p:spPr>
          <a:xfrm>
            <a:off x="6650114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70" name="Rectangle 269"/>
          <p:cNvSpPr/>
          <p:nvPr/>
        </p:nvSpPr>
        <p:spPr>
          <a:xfrm>
            <a:off x="6850860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71" name="Rectangle 270"/>
          <p:cNvSpPr/>
          <p:nvPr/>
        </p:nvSpPr>
        <p:spPr>
          <a:xfrm>
            <a:off x="7051607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79" name="Picture 278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6220725"/>
            <a:ext cx="467620" cy="367961"/>
          </a:xfrm>
          <a:prstGeom prst="rect">
            <a:avLst/>
          </a:prstGeom>
          <a:noFill/>
        </p:spPr>
      </p:pic>
      <p:pic>
        <p:nvPicPr>
          <p:cNvPr id="280" name="Picture 279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6220725"/>
            <a:ext cx="467620" cy="367961"/>
          </a:xfrm>
          <a:prstGeom prst="rect">
            <a:avLst/>
          </a:prstGeom>
          <a:noFill/>
        </p:spPr>
      </p:pic>
      <p:pic>
        <p:nvPicPr>
          <p:cNvPr id="281" name="Picture 280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6220725"/>
            <a:ext cx="467620" cy="367961"/>
          </a:xfrm>
          <a:prstGeom prst="rect">
            <a:avLst/>
          </a:prstGeom>
          <a:noFill/>
        </p:spPr>
      </p:pic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30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6248400"/>
            <a:ext cx="387570" cy="392430"/>
          </a:xfrm>
          <a:prstGeom prst="rect">
            <a:avLst/>
          </a:prstGeom>
          <a:noFill/>
        </p:spPr>
      </p:pic>
      <p:pic>
        <p:nvPicPr>
          <p:cNvPr id="30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6248400"/>
            <a:ext cx="387570" cy="392430"/>
          </a:xfrm>
          <a:prstGeom prst="rect">
            <a:avLst/>
          </a:prstGeom>
          <a:noFill/>
        </p:spPr>
      </p:pic>
      <p:pic>
        <p:nvPicPr>
          <p:cNvPr id="30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6248400"/>
            <a:ext cx="387570" cy="392430"/>
          </a:xfrm>
          <a:prstGeom prst="rect">
            <a:avLst/>
          </a:prstGeom>
          <a:noFill/>
        </p:spPr>
      </p:pic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6044968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2" name="Rectangle 311"/>
          <p:cNvSpPr/>
          <p:nvPr/>
        </p:nvSpPr>
        <p:spPr>
          <a:xfrm>
            <a:off x="6245714" y="5716801"/>
            <a:ext cx="164598" cy="153858"/>
          </a:xfrm>
          <a:prstGeom prst="rect">
            <a:avLst/>
          </a:prstGeom>
          <a:solidFill>
            <a:srgbClr val="56F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261" grpId="0" animBg="1"/>
      <p:bldP spid="262" grpId="0" animBg="1"/>
      <p:bldP spid="263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304" grpId="0" animBg="1"/>
      <p:bldP spid="311" grpId="0" animBg="1"/>
      <p:bldP spid="312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System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3400" y="1981200"/>
            <a:ext cx="44196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19800" y="1981200"/>
            <a:ext cx="25908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0"/>
          <p:cNvSpPr txBox="1"/>
          <p:nvPr/>
        </p:nvSpPr>
        <p:spPr>
          <a:xfrm>
            <a:off x="1676400" y="16002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14" name="Rectangle 13"/>
          <p:cNvSpPr/>
          <p:nvPr/>
        </p:nvSpPr>
        <p:spPr>
          <a:xfrm>
            <a:off x="762000" y="2362200"/>
            <a:ext cx="1371600" cy="342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.Net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(C#, VB, F#, etc)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6600" y="2362200"/>
            <a:ext cx="1295400" cy="3429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6172200" y="1600200"/>
            <a:ext cx="229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Execution engine</a:t>
            </a:r>
            <a:endParaRPr lang="en-US" sz="2400" i="1" dirty="0"/>
          </a:p>
        </p:txBody>
      </p:sp>
      <p:sp>
        <p:nvSpPr>
          <p:cNvPr id="17" name="Right Arrow 16"/>
          <p:cNvSpPr/>
          <p:nvPr/>
        </p:nvSpPr>
        <p:spPr>
          <a:xfrm>
            <a:off x="2133600" y="28956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flipH="1">
            <a:off x="2133600" y="46482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4572000" y="38100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72200" y="2057400"/>
            <a:ext cx="228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</a:t>
            </a:r>
            <a:r>
              <a:rPr lang="en-US" sz="2800" dirty="0" err="1" smtClean="0"/>
              <a:t>obj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PLINQ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LINQ-to-SQL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LINQ-to-WS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DryadLINQ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Flickr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Oracle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LINQ-to-XML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/>
              <a:t>Your own</a:t>
            </a:r>
          </a:p>
          <a:p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4</a:t>
            </a:fld>
            <a:endParaRPr lang="en-US" sz="110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Cosmos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Azure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SQL Server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457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47376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Sawzall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47376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91000" y="2362200"/>
            <a:ext cx="86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7239000" y="3962400"/>
            <a:ext cx="1524000" cy="5334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Cosmos, HPC, Azure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  <p:bldP spid="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The DryadLINQ Provider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400" smtClean="0"/>
              <a:pPr/>
              <a:t>40</a:t>
            </a:fld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5448300" y="3048000"/>
            <a:ext cx="3162300" cy="30480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609600" y="2590800"/>
            <a:ext cx="4495800" cy="35052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6" name="Rounded Rectangle 5"/>
          <p:cNvSpPr/>
          <p:nvPr/>
        </p:nvSpPr>
        <p:spPr>
          <a:xfrm>
            <a:off x="3124200" y="2667000"/>
            <a:ext cx="18288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DryadLINQ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7543800" y="4925568"/>
            <a:ext cx="457200" cy="25603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8" name="TextBox 30"/>
          <p:cNvSpPr txBox="1"/>
          <p:nvPr/>
        </p:nvSpPr>
        <p:spPr>
          <a:xfrm>
            <a:off x="2209800" y="2286000"/>
            <a:ext cx="17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Client machine</a:t>
            </a:r>
            <a:endParaRPr lang="en-US" sz="2000" i="1" dirty="0"/>
          </a:p>
        </p:txBody>
      </p:sp>
      <p:sp>
        <p:nvSpPr>
          <p:cNvPr id="10" name="TextBox 36"/>
          <p:cNvSpPr txBox="1"/>
          <p:nvPr/>
        </p:nvSpPr>
        <p:spPr>
          <a:xfrm>
            <a:off x="3733800" y="5219700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(11)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3505200" y="3162300"/>
            <a:ext cx="1143000" cy="11811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query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0" y="2743200"/>
            <a:ext cx="1600200" cy="312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tx1"/>
                </a:solidFill>
              </a:rPr>
              <a:t>.Net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247900" y="3352800"/>
            <a:ext cx="1257300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 </a:t>
            </a:r>
            <a:r>
              <a:rPr lang="en-US" dirty="0" err="1" smtClean="0">
                <a:solidFill>
                  <a:schemeClr val="tx1"/>
                </a:solidFill>
              </a:rPr>
              <a:t>Expr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400800" y="2743200"/>
            <a:ext cx="13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Data center</a:t>
            </a:r>
            <a:endParaRPr 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5753100" y="5181600"/>
            <a:ext cx="2705100" cy="495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4672584" y="5029200"/>
            <a:ext cx="1080516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96200" y="3429000"/>
            <a:ext cx="838200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78486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2" name="Right Arrow 21"/>
          <p:cNvSpPr/>
          <p:nvPr/>
        </p:nvSpPr>
        <p:spPr>
          <a:xfrm>
            <a:off x="4672584" y="3341132"/>
            <a:ext cx="1080516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Invoke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uble Wave 22"/>
          <p:cNvSpPr/>
          <p:nvPr/>
        </p:nvSpPr>
        <p:spPr>
          <a:xfrm>
            <a:off x="5753100" y="3352800"/>
            <a:ext cx="609600" cy="609600"/>
          </a:xfrm>
          <a:prstGeom prst="doubleWav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59055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3505200" y="4953000"/>
            <a:ext cx="1143000" cy="8382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err="1" smtClean="0">
                <a:solidFill>
                  <a:schemeClr val="tx1"/>
                </a:solidFill>
              </a:rPr>
              <a:t>DryadTable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400" y="4267200"/>
            <a:ext cx="1447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Left Arrow 30"/>
          <p:cNvSpPr/>
          <p:nvPr/>
        </p:nvSpPr>
        <p:spPr>
          <a:xfrm>
            <a:off x="2133600" y="5029200"/>
            <a:ext cx="1371600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00700" y="4267200"/>
            <a:ext cx="1066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JM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6610350" y="4476750"/>
            <a:ext cx="457200" cy="3429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5" name="TextBox 44"/>
          <p:cNvSpPr txBox="1"/>
          <p:nvPr/>
        </p:nvSpPr>
        <p:spPr>
          <a:xfrm>
            <a:off x="876300" y="3581400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ToCollection</a:t>
            </a:r>
            <a:endParaRPr lang="en-US" sz="2000" dirty="0"/>
          </a:p>
        </p:txBody>
      </p:sp>
      <p:sp>
        <p:nvSpPr>
          <p:cNvPr id="36" name="TextBox 45"/>
          <p:cNvSpPr txBox="1"/>
          <p:nvPr/>
        </p:nvSpPr>
        <p:spPr>
          <a:xfrm>
            <a:off x="1066800" y="5269468"/>
            <a:ext cx="97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foreach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6362700" y="3352800"/>
            <a:ext cx="685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Vertex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9214695">
            <a:off x="68199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4" name="Rectangle 33"/>
          <p:cNvSpPr/>
          <p:nvPr/>
        </p:nvSpPr>
        <p:spPr>
          <a:xfrm>
            <a:off x="7086600" y="3352800"/>
            <a:ext cx="5334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Con-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71628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Query Providers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981200"/>
            <a:ext cx="44196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096000" y="24384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PLINQ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1676400" y="16002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762000" y="2362200"/>
            <a:ext cx="1371600" cy="342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.Net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(C#, VB, F#, etc)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6600" y="23622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5943600" y="1600200"/>
            <a:ext cx="241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Execution engines</a:t>
            </a:r>
            <a:endParaRPr lang="en-US" sz="2400" i="1" dirty="0"/>
          </a:p>
        </p:txBody>
      </p:sp>
      <p:sp>
        <p:nvSpPr>
          <p:cNvPr id="10" name="Right Arrow 9"/>
          <p:cNvSpPr/>
          <p:nvPr/>
        </p:nvSpPr>
        <p:spPr>
          <a:xfrm>
            <a:off x="2133600" y="28956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2133600" y="46482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4572000" y="25146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96000" y="32512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SQL Server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6000" y="40640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DryadLINQ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4572000" y="33020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4572000" y="40894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32004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6600" y="40386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76600" y="48768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96000" y="48768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LINQ-to-</a:t>
            </a:r>
            <a:r>
              <a:rPr lang="en-US" sz="2800" dirty="0" err="1" smtClean="0">
                <a:solidFill>
                  <a:schemeClr val="tx1"/>
                </a:solidFill>
              </a:rPr>
              <a:t>obj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Left-Right Arrow 25"/>
          <p:cNvSpPr/>
          <p:nvPr/>
        </p:nvSpPr>
        <p:spPr>
          <a:xfrm>
            <a:off x="4572000" y="48768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Using PLINQ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0901" name="Picture 5" descr="C:\Users\mbudiu\Pictures\TaskMana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43200"/>
            <a:ext cx="3962400" cy="1018327"/>
          </a:xfrm>
          <a:prstGeom prst="rect">
            <a:avLst/>
          </a:prstGeom>
          <a:noFill/>
        </p:spPr>
      </p:pic>
      <p:sp>
        <p:nvSpPr>
          <p:cNvPr id="11" name="Down Arrow 10"/>
          <p:cNvSpPr/>
          <p:nvPr/>
        </p:nvSpPr>
        <p:spPr>
          <a:xfrm>
            <a:off x="6781800" y="3810000"/>
            <a:ext cx="6096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22" name="Picture 2" descr="C:\Users\mbudiu\Pictures\TaskManag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267200"/>
            <a:ext cx="3914775" cy="942975"/>
          </a:xfrm>
          <a:prstGeom prst="rect">
            <a:avLst/>
          </a:prstGeom>
          <a:noFill/>
        </p:spPr>
      </p:pic>
      <p:pic>
        <p:nvPicPr>
          <p:cNvPr id="149506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6019800"/>
            <a:ext cx="838200" cy="838200"/>
          </a:xfrm>
          <a:prstGeom prst="rect">
            <a:avLst/>
          </a:prstGeom>
          <a:noFill/>
        </p:spPr>
      </p:pic>
      <p:pic>
        <p:nvPicPr>
          <p:cNvPr id="12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6019800"/>
            <a:ext cx="838200" cy="838200"/>
          </a:xfrm>
          <a:prstGeom prst="rect">
            <a:avLst/>
          </a:prstGeom>
          <a:noFill/>
        </p:spPr>
      </p:pic>
      <p:pic>
        <p:nvPicPr>
          <p:cNvPr id="13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6019800"/>
            <a:ext cx="838200" cy="838200"/>
          </a:xfrm>
          <a:prstGeom prst="rect">
            <a:avLst/>
          </a:prstGeom>
          <a:noFill/>
        </p:spPr>
      </p:pic>
      <p:pic>
        <p:nvPicPr>
          <p:cNvPr id="14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6019800"/>
            <a:ext cx="838200" cy="838200"/>
          </a:xfrm>
          <a:prstGeom prst="rect">
            <a:avLst/>
          </a:prstGeom>
          <a:noFill/>
        </p:spPr>
      </p:pic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47078" y="3062868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057400" y="914400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3000" y="19050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5334000"/>
            <a:ext cx="22860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rot="5400000">
            <a:off x="2590800" y="17145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15" idx="0"/>
          </p:cNvCxnSpPr>
          <p:nvPr/>
        </p:nvCxnSpPr>
        <p:spPr>
          <a:xfrm rot="5400000">
            <a:off x="1844433" y="2126001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16" idx="0"/>
          </p:cNvCxnSpPr>
          <p:nvPr/>
        </p:nvCxnSpPr>
        <p:spPr>
          <a:xfrm rot="16200000" flipH="1">
            <a:off x="2447528" y="2695972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2"/>
            <a:endCxn id="17" idx="0"/>
          </p:cNvCxnSpPr>
          <p:nvPr/>
        </p:nvCxnSpPr>
        <p:spPr>
          <a:xfrm rot="16200000" flipH="1">
            <a:off x="3095228" y="2048272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</p:cNvCxnSpPr>
          <p:nvPr/>
        </p:nvCxnSpPr>
        <p:spPr>
          <a:xfrm rot="5400000">
            <a:off x="831696" y="5706636"/>
            <a:ext cx="683941" cy="85306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</p:cNvCxnSpPr>
          <p:nvPr/>
        </p:nvCxnSpPr>
        <p:spPr>
          <a:xfrm rot="5400000">
            <a:off x="1104900" y="5981700"/>
            <a:ext cx="685800" cy="304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2"/>
          </p:cNvCxnSpPr>
          <p:nvPr/>
        </p:nvCxnSpPr>
        <p:spPr>
          <a:xfrm rot="16200000" flipH="1">
            <a:off x="1371600" y="6019800"/>
            <a:ext cx="685800" cy="228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2"/>
          </p:cNvCxnSpPr>
          <p:nvPr/>
        </p:nvCxnSpPr>
        <p:spPr>
          <a:xfrm rot="16200000" flipH="1">
            <a:off x="1638300" y="5753100"/>
            <a:ext cx="685800" cy="762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2"/>
            <a:endCxn id="53" idx="0"/>
          </p:cNvCxnSpPr>
          <p:nvPr/>
        </p:nvCxnSpPr>
        <p:spPr>
          <a:xfrm rot="5400000">
            <a:off x="1392576" y="4337292"/>
            <a:ext cx="423282" cy="803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38200" y="4552950"/>
            <a:ext cx="1524000" cy="45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Local query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2"/>
            <a:endCxn id="20" idx="0"/>
          </p:cNvCxnSpPr>
          <p:nvPr/>
        </p:nvCxnSpPr>
        <p:spPr>
          <a:xfrm rot="5400000">
            <a:off x="1438275" y="5172075"/>
            <a:ext cx="32385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48400" y="419100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SQL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Using LINQ to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430" y="4876800"/>
            <a:ext cx="387570" cy="392430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830" y="4876800"/>
            <a:ext cx="387570" cy="392430"/>
          </a:xfrm>
          <a:prstGeom prst="rect">
            <a:avLst/>
          </a:prstGeom>
          <a:noFill/>
        </p:spPr>
      </p:pic>
      <p:pic>
        <p:nvPicPr>
          <p:cNvPr id="1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030" y="4876800"/>
            <a:ext cx="387570" cy="392430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8768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8768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0" name="Picture 2" descr="http://marcelolopezblog.net/wp-content/uploads/2007/08/logo_sql_2008_microsof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6172200"/>
            <a:ext cx="1551755" cy="381000"/>
          </a:xfrm>
          <a:prstGeom prst="rect">
            <a:avLst/>
          </a:prstGeom>
          <a:noFill/>
        </p:spPr>
      </p:pic>
      <p:pic>
        <p:nvPicPr>
          <p:cNvPr id="15" name="Picture 2" descr="http://marcelolopezblog.net/wp-content/uploads/2007/08/logo_sql_2008_microsof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6172200"/>
            <a:ext cx="1551755" cy="381000"/>
          </a:xfrm>
          <a:prstGeom prst="rect">
            <a:avLst/>
          </a:prstGeom>
          <a:noFill/>
        </p:spPr>
      </p:pic>
      <p:sp>
        <p:nvSpPr>
          <p:cNvPr id="16" name="Rounded Rectangle 15"/>
          <p:cNvSpPr/>
          <p:nvPr/>
        </p:nvSpPr>
        <p:spPr>
          <a:xfrm>
            <a:off x="4038600" y="1524000"/>
            <a:ext cx="1447800" cy="609600"/>
          </a:xfrm>
          <a:prstGeom prst="roundRect">
            <a:avLst/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16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24200" y="25146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  <a:endCxn id="17" idx="0"/>
          </p:cNvCxnSpPr>
          <p:nvPr/>
        </p:nvCxnSpPr>
        <p:spPr>
          <a:xfrm rot="5400000">
            <a:off x="4572000" y="23241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7" idx="0"/>
          </p:cNvCxnSpPr>
          <p:nvPr/>
        </p:nvCxnSpPr>
        <p:spPr>
          <a:xfrm rot="5400000">
            <a:off x="3857228" y="2676128"/>
            <a:ext cx="609600" cy="12009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  <a:endCxn id="45" idx="0"/>
          </p:cNvCxnSpPr>
          <p:nvPr/>
        </p:nvCxnSpPr>
        <p:spPr>
          <a:xfrm rot="16200000" flipH="1">
            <a:off x="4457700" y="3276600"/>
            <a:ext cx="121920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46" idx="0"/>
          </p:cNvCxnSpPr>
          <p:nvPr/>
        </p:nvCxnSpPr>
        <p:spPr>
          <a:xfrm rot="16200000" flipH="1">
            <a:off x="5219700" y="2514600"/>
            <a:ext cx="1219200" cy="2133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5" idx="0"/>
          </p:cNvCxnSpPr>
          <p:nvPr/>
        </p:nvCxnSpPr>
        <p:spPr>
          <a:xfrm rot="5400000">
            <a:off x="2599928" y="1418828"/>
            <a:ext cx="609600" cy="37155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6" idx="0"/>
          </p:cNvCxnSpPr>
          <p:nvPr/>
        </p:nvCxnSpPr>
        <p:spPr>
          <a:xfrm rot="5400000">
            <a:off x="3209528" y="2028428"/>
            <a:ext cx="609600" cy="24963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9144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098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5052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86400" y="5410200"/>
            <a:ext cx="838200" cy="457200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34200" y="5410200"/>
            <a:ext cx="838200" cy="457200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24400" y="419100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SQL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46" idx="2"/>
            <a:endCxn id="12" idx="0"/>
          </p:cNvCxnSpPr>
          <p:nvPr/>
        </p:nvCxnSpPr>
        <p:spPr>
          <a:xfrm rot="16200000" flipH="1">
            <a:off x="6790928" y="4677172"/>
            <a:ext cx="304800" cy="944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5" idx="2"/>
            <a:endCxn id="11" idx="0"/>
          </p:cNvCxnSpPr>
          <p:nvPr/>
        </p:nvCxnSpPr>
        <p:spPr>
          <a:xfrm rot="16200000" flipH="1">
            <a:off x="5305028" y="4639072"/>
            <a:ext cx="304800" cy="170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LINQ-to-objects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498" y="5354444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820" y="5339576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220" y="5339576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3378820" y="3205976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4420" y="4196576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  <a:endCxn id="13" idx="0"/>
          </p:cNvCxnSpPr>
          <p:nvPr/>
        </p:nvCxnSpPr>
        <p:spPr>
          <a:xfrm rot="5400000">
            <a:off x="3912220" y="4006076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9" idx="0"/>
          </p:cNvCxnSpPr>
          <p:nvPr/>
        </p:nvCxnSpPr>
        <p:spPr>
          <a:xfrm rot="5400000">
            <a:off x="3165853" y="4417577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0" idx="0"/>
          </p:cNvCxnSpPr>
          <p:nvPr/>
        </p:nvCxnSpPr>
        <p:spPr>
          <a:xfrm rot="16200000" flipH="1">
            <a:off x="3768948" y="4987548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1" idx="0"/>
          </p:cNvCxnSpPr>
          <p:nvPr/>
        </p:nvCxnSpPr>
        <p:spPr>
          <a:xfrm rot="16200000" flipH="1">
            <a:off x="4416648" y="4339848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76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Straight Arrow Connector 38"/>
          <p:cNvCxnSpPr>
            <a:stCxn id="36" idx="2"/>
            <a:endCxn id="12" idx="0"/>
          </p:cNvCxnSpPr>
          <p:nvPr/>
        </p:nvCxnSpPr>
        <p:spPr>
          <a:xfrm rot="16200000" flipH="1">
            <a:off x="3867450" y="2970706"/>
            <a:ext cx="462776" cy="776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30"/>
          <p:cNvSpPr txBox="1"/>
          <p:nvPr/>
        </p:nvSpPr>
        <p:spPr>
          <a:xfrm>
            <a:off x="1312921" y="18288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44" name="TextBox 30"/>
          <p:cNvSpPr txBox="1"/>
          <p:nvPr/>
        </p:nvSpPr>
        <p:spPr>
          <a:xfrm>
            <a:off x="1312921" y="5410200"/>
            <a:ext cx="1043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Cluster</a:t>
            </a:r>
            <a:endParaRPr lang="en-US" sz="2400" i="1" dirty="0"/>
          </a:p>
        </p:txBody>
      </p:sp>
      <p:sp>
        <p:nvSpPr>
          <p:cNvPr id="52" name="Rectangle 51"/>
          <p:cNvSpPr/>
          <p:nvPr/>
        </p:nvSpPr>
        <p:spPr>
          <a:xfrm>
            <a:off x="5334000" y="2209800"/>
            <a:ext cx="1371600" cy="5334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</a:t>
            </a:r>
            <a:r>
              <a:rPr lang="en-US" sz="2000" dirty="0" err="1" smtClean="0">
                <a:solidFill>
                  <a:schemeClr val="tx1"/>
                </a:solidFill>
              </a:rPr>
              <a:t>obj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12" idx="3"/>
            <a:endCxn id="52" idx="2"/>
          </p:cNvCxnSpPr>
          <p:nvPr/>
        </p:nvCxnSpPr>
        <p:spPr>
          <a:xfrm flipV="1">
            <a:off x="4826620" y="2743200"/>
            <a:ext cx="1193180" cy="767576"/>
          </a:xfrm>
          <a:prstGeom prst="curvedConnector2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2" idx="0"/>
            <a:endCxn id="36" idx="0"/>
          </p:cNvCxnSpPr>
          <p:nvPr/>
        </p:nvCxnSpPr>
        <p:spPr>
          <a:xfrm rot="16200000" flipV="1">
            <a:off x="4790678" y="980678"/>
            <a:ext cx="533400" cy="1924844"/>
          </a:xfrm>
          <a:prstGeom prst="curvedConnector3">
            <a:avLst>
              <a:gd name="adj1" fmla="val 142857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30"/>
          <p:cNvSpPr txBox="1"/>
          <p:nvPr/>
        </p:nvSpPr>
        <p:spPr>
          <a:xfrm>
            <a:off x="5943600" y="274320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debug</a:t>
            </a:r>
            <a:endParaRPr lang="en-US" sz="2400" i="1" dirty="0"/>
          </a:p>
        </p:txBody>
      </p:sp>
      <p:sp>
        <p:nvSpPr>
          <p:cNvPr id="70" name="TextBox 30"/>
          <p:cNvSpPr txBox="1"/>
          <p:nvPr/>
        </p:nvSpPr>
        <p:spPr>
          <a:xfrm>
            <a:off x="4267200" y="381000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production</a:t>
            </a:r>
            <a:endParaRPr lang="en-US" sz="24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1054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Dryad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DryadLINQ</a:t>
            </a:r>
          </a:p>
          <a:p>
            <a:r>
              <a:rPr lang="en-US" dirty="0" smtClean="0"/>
              <a:t>Building on/for DryadLINQ</a:t>
            </a:r>
          </a:p>
          <a:p>
            <a:pPr lvl="1"/>
            <a:r>
              <a:rPr lang="en-US" dirty="0" smtClean="0"/>
              <a:t>System monitoring with Artemis</a:t>
            </a:r>
          </a:p>
          <a:p>
            <a:pPr lvl="1"/>
            <a:r>
              <a:rPr lang="en-US" dirty="0" smtClean="0"/>
              <a:t>Privacy-preserving query language (PINQ)</a:t>
            </a:r>
          </a:p>
          <a:p>
            <a:pPr lvl="1"/>
            <a:r>
              <a:rPr lang="en-US" dirty="0" smtClean="0"/>
              <a:t>Machine learning</a:t>
            </a:r>
          </a:p>
          <a:p>
            <a:r>
              <a:rPr lang="en-US" dirty="0" smtClean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228600"/>
            <a:ext cx="25651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Outline</a:t>
            </a:r>
            <a:endParaRPr 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Artemis: measuring clusters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5029200"/>
            <a:ext cx="1447800" cy="762000"/>
          </a:xfrm>
          <a:prstGeom prst="rect">
            <a:avLst/>
          </a:prstGeom>
          <a:solidFill>
            <a:srgbClr val="E5F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5029200"/>
            <a:ext cx="1447800" cy="762000"/>
          </a:xfrm>
          <a:prstGeom prst="rect">
            <a:avLst/>
          </a:prstGeom>
          <a:solidFill>
            <a:srgbClr val="E5F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5029200"/>
            <a:ext cx="1447800" cy="762000"/>
          </a:xfrm>
          <a:prstGeom prst="rect">
            <a:avLst/>
          </a:prstGeom>
          <a:solidFill>
            <a:srgbClr val="E5FFE5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Azure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4419600"/>
            <a:ext cx="51054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Cluster/Job State API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19400" y="3886200"/>
            <a:ext cx="27432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19400" y="3352800"/>
            <a:ext cx="27432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 collection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00200" y="3352800"/>
            <a:ext cx="1143000" cy="9144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browser/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3352800"/>
            <a:ext cx="1066800" cy="9144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Job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browser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5000" y="2057400"/>
            <a:ext cx="20574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Visualization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05600" y="2514600"/>
            <a:ext cx="1066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Statistics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276600"/>
            <a:ext cx="685800" cy="6944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477000" y="3962400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DB</a:t>
            </a:r>
            <a:endParaRPr lang="en-US" sz="2800" dirty="0"/>
          </a:p>
        </p:txBody>
      </p:sp>
      <p:sp>
        <p:nvSpPr>
          <p:cNvPr id="21" name="Right Arrow 20"/>
          <p:cNvSpPr/>
          <p:nvPr/>
        </p:nvSpPr>
        <p:spPr>
          <a:xfrm>
            <a:off x="5715000" y="3429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2514600"/>
            <a:ext cx="914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Plug-ins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 animBg="1"/>
      <p:bldP spid="20" grpId="0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job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77" y="1335741"/>
            <a:ext cx="8939611" cy="496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diagnostics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620000" cy="5427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 statistics: </a:t>
            </a:r>
            <a:br>
              <a:rPr lang="en-US" dirty="0" smtClean="0"/>
            </a:br>
            <a:r>
              <a:rPr lang="en-US" dirty="0" smtClean="0"/>
              <a:t>schedule and critical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905000" y="2590800"/>
            <a:ext cx="55245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57150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5181600"/>
            <a:ext cx="2895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4648200"/>
            <a:ext cx="17526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 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4114800"/>
            <a:ext cx="80010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                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581400"/>
            <a:ext cx="2514600" cy="381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Shell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19200" y="3048000"/>
            <a:ext cx="609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PSQL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24200" y="3581400"/>
            <a:ext cx="358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00" y="3276600"/>
            <a:ext cx="838200" cy="685800"/>
          </a:xfrm>
          <a:prstGeom prst="rect">
            <a:avLst/>
          </a:prstGeom>
          <a:solidFill>
            <a:srgbClr val="CCFFCC"/>
          </a:solidFill>
          <a:ln>
            <a:solidFill>
              <a:srgbClr val="99FF9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4600" y="57150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24400" y="57150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858000" y="57150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58000" y="3581400"/>
            <a:ext cx="609600" cy="38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C++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10400" y="4648200"/>
            <a:ext cx="1447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NTFS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7200" y="2819400"/>
            <a:ext cx="685800" cy="6096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legacy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848600" y="2819400"/>
            <a:ext cx="609600" cy="381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5000" y="3048000"/>
            <a:ext cx="10668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Scope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514600" y="2590800"/>
            <a:ext cx="4572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C#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124200" y="2286000"/>
            <a:ext cx="9144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24200" y="3048000"/>
            <a:ext cx="4572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.Net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57600" y="3048000"/>
            <a:ext cx="3048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 Data Structures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114800" y="2590800"/>
            <a:ext cx="7620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Graphs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953000" y="2286000"/>
            <a:ext cx="7620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mining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57200" y="1676400"/>
            <a:ext cx="8001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05200" y="5181600"/>
            <a:ext cx="25146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Azure </a:t>
            </a:r>
            <a:r>
              <a:rPr lang="en-US" dirty="0" err="1" smtClean="0">
                <a:solidFill>
                  <a:schemeClr val="tx1"/>
                </a:solidFill>
              </a:rPr>
              <a:t>XCompute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172200" y="5181600"/>
            <a:ext cx="2286000" cy="381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HPC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86000" y="4648200"/>
            <a:ext cx="1676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Azure </a:t>
            </a:r>
            <a:r>
              <a:rPr lang="en-US" dirty="0" err="1" smtClean="0">
                <a:solidFill>
                  <a:schemeClr val="tx1"/>
                </a:solidFill>
              </a:rPr>
              <a:t>XStore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38600" y="4648200"/>
            <a:ext cx="14478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905000" y="2133600"/>
            <a:ext cx="10668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Analytics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562600" y="4648200"/>
            <a:ext cx="13716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Tidy FS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791200" y="2286000"/>
            <a:ext cx="914400" cy="685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Optimi</a:t>
            </a:r>
            <a:r>
              <a:rPr lang="en-US" dirty="0" smtClean="0">
                <a:solidFill>
                  <a:schemeClr val="tx1"/>
                </a:solidFill>
              </a:rPr>
              <a:t>-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zation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36" grpId="0" animBg="1"/>
      <p:bldP spid="37" grpId="0" animBg="1"/>
      <p:bldP spid="38" grpId="0" animBg="1"/>
      <p:bldP spid="39" grpId="0" animBg="1"/>
      <p:bldP spid="34" grpId="0" animBg="1"/>
      <p:bldP spid="40" grpId="0" animBg="1"/>
      <p:bldP spid="42" grpId="0" animBg="1"/>
      <p:bldP spid="45" grpId="0" animBg="1"/>
      <p:bldP spid="49" grpId="0" animBg="1"/>
      <p:bldP spid="47" grpId="0" animBg="1"/>
      <p:bldP spid="47" grpId="1" animBg="1"/>
      <p:bldP spid="5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132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136" y="1600200"/>
            <a:ext cx="65517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33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1600250"/>
            <a:ext cx="7699375" cy="45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Utilization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imbalance:</a:t>
            </a:r>
            <a:br>
              <a:rPr lang="en-US" dirty="0" smtClean="0"/>
            </a:br>
            <a:r>
              <a:rPr lang="en-US" dirty="0" smtClean="0"/>
              <a:t>rack assignment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136" y="1600200"/>
            <a:ext cx="65517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2590800"/>
            <a:ext cx="1516418" cy="153543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334000" y="4191000"/>
            <a:ext cx="3040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Privacy-sensitive </a:t>
            </a:r>
            <a:br>
              <a:rPr lang="en-US" sz="3200" dirty="0" smtClean="0"/>
            </a:br>
            <a:r>
              <a:rPr lang="en-US" sz="3200" dirty="0" smtClean="0"/>
              <a:t>database</a:t>
            </a:r>
            <a:endParaRPr lang="en-US" sz="3200" dirty="0"/>
          </a:p>
        </p:txBody>
      </p:sp>
      <p:cxnSp>
        <p:nvCxnSpPr>
          <p:cNvPr id="10" name="Straight Connector 9"/>
          <p:cNvCxnSpPr/>
          <p:nvPr/>
        </p:nvCxnSpPr>
        <p:spPr>
          <a:xfrm rot="16200000" flipH="1">
            <a:off x="3200400" y="3352800"/>
            <a:ext cx="2819400" cy="7620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4191000" y="2743200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flipH="1">
            <a:off x="4191000" y="3581400"/>
            <a:ext cx="838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86200" y="1676400"/>
            <a:ext cx="14814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Queries</a:t>
            </a:r>
          </a:p>
          <a:p>
            <a:r>
              <a:rPr lang="en-US" sz="3200" dirty="0" smtClean="0"/>
              <a:t>(LINQ)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886200" y="4572000"/>
            <a:ext cx="1432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Answer</a:t>
            </a:r>
          </a:p>
        </p:txBody>
      </p:sp>
      <p:pic>
        <p:nvPicPr>
          <p:cNvPr id="4100" name="Picture 4" descr="C:\Users\mbudiu\AppData\Local\Microsoft\Windows\Temporary Internet Files\Content.IE5\OP9PBFLW\MCj0397776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90800"/>
            <a:ext cx="1918411" cy="157368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PINQ = Privacy-Preserving 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486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“Type-safety” for privacy</a:t>
            </a:r>
          </a:p>
          <a:p>
            <a:r>
              <a:rPr lang="en-US" dirty="0" smtClean="0"/>
              <a:t>Provides interface to data that looks very much like LINQ.</a:t>
            </a:r>
          </a:p>
          <a:p>
            <a:r>
              <a:rPr lang="en-US" dirty="0" smtClean="0"/>
              <a:t>All access through the interface gives differential privacy.</a:t>
            </a:r>
          </a:p>
          <a:p>
            <a:r>
              <a:rPr lang="en-US" dirty="0" smtClean="0"/>
              <a:t>Analysts write arbitrary C# code against data sets, like in LINQ.</a:t>
            </a:r>
          </a:p>
          <a:p>
            <a:r>
              <a:rPr lang="en-US" dirty="0" smtClean="0"/>
              <a:t>No privacy expertise needed to produce analyses.</a:t>
            </a:r>
          </a:p>
          <a:p>
            <a:r>
              <a:rPr lang="en-US" dirty="0" smtClean="0"/>
              <a:t>Privacy currency is used to limit per-record information released.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search logs mining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66290" y="1600200"/>
            <a:ext cx="4377710" cy="394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800600" y="5562600"/>
            <a:ext cx="41933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Distribution of queries about “Cricket”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0" y="2057400"/>
            <a:ext cx="4876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// Open sensitive data set with state-of-the-art security</a:t>
            </a:r>
          </a:p>
          <a:p>
            <a:r>
              <a:rPr lang="en-US" sz="1400" dirty="0" err="1" smtClean="0"/>
              <a:t>PINQueryable</a:t>
            </a:r>
            <a:r>
              <a:rPr lang="en-US" sz="1400" dirty="0" smtClean="0"/>
              <a:t>&lt;</a:t>
            </a:r>
            <a:r>
              <a:rPr lang="en-US" sz="1400" dirty="0" err="1" smtClean="0"/>
              <a:t>VisitRecord</a:t>
            </a:r>
            <a:r>
              <a:rPr lang="en-US" sz="1400" dirty="0" smtClean="0"/>
              <a:t>&gt; visits = </a:t>
            </a:r>
            <a:r>
              <a:rPr lang="en-US" sz="1400" dirty="0" err="1" smtClean="0"/>
              <a:t>OpenSecretData</a:t>
            </a:r>
            <a:r>
              <a:rPr lang="en-US" sz="1400" dirty="0" smtClean="0"/>
              <a:t>(password);</a:t>
            </a:r>
          </a:p>
          <a:p>
            <a:endParaRPr lang="en-US" sz="1400" dirty="0" smtClean="0"/>
          </a:p>
          <a:p>
            <a:r>
              <a:rPr lang="en-US" sz="1400" dirty="0" smtClean="0"/>
              <a:t>// Group visits by patient and identify frequent patients.</a:t>
            </a:r>
          </a:p>
          <a:p>
            <a:r>
              <a:rPr lang="en-US" sz="1400" dirty="0" err="1" smtClean="0"/>
              <a:t>var</a:t>
            </a:r>
            <a:r>
              <a:rPr lang="en-US" sz="1400" dirty="0" smtClean="0"/>
              <a:t> patients = </a:t>
            </a:r>
            <a:r>
              <a:rPr lang="en-US" sz="1400" dirty="0" err="1" smtClean="0"/>
              <a:t>visits.GroupBy</a:t>
            </a:r>
            <a:r>
              <a:rPr lang="en-US" sz="1400" dirty="0" smtClean="0"/>
              <a:t>(x =&gt; </a:t>
            </a:r>
            <a:r>
              <a:rPr lang="en-US" sz="1400" dirty="0" err="1" smtClean="0"/>
              <a:t>x.Patient.SSN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	            .Where(x =&gt; </a:t>
            </a:r>
            <a:r>
              <a:rPr lang="en-US" sz="1400" dirty="0" err="1" smtClean="0"/>
              <a:t>x.Count</a:t>
            </a:r>
            <a:r>
              <a:rPr lang="en-US" sz="1400" dirty="0" smtClean="0"/>
              <a:t>() &gt; 5);</a:t>
            </a:r>
          </a:p>
          <a:p>
            <a:endParaRPr lang="en-US" sz="1400" dirty="0" smtClean="0"/>
          </a:p>
          <a:p>
            <a:r>
              <a:rPr lang="en-US" sz="1400" dirty="0" smtClean="0"/>
              <a:t>// Map each patient to their post code using their SSN.</a:t>
            </a:r>
          </a:p>
          <a:p>
            <a:r>
              <a:rPr lang="en-US" sz="1400" dirty="0" err="1" smtClean="0"/>
              <a:t>var</a:t>
            </a:r>
            <a:r>
              <a:rPr lang="en-US" sz="1400" dirty="0" smtClean="0"/>
              <a:t> locations = </a:t>
            </a:r>
            <a:r>
              <a:rPr lang="en-US" sz="1400" dirty="0" err="1" smtClean="0"/>
              <a:t>patients.Join</a:t>
            </a:r>
            <a:r>
              <a:rPr lang="en-US" sz="1400" dirty="0" smtClean="0"/>
              <a:t>(</a:t>
            </a:r>
            <a:r>
              <a:rPr lang="en-US" sz="1400" dirty="0" err="1" smtClean="0"/>
              <a:t>SSNtoPost</a:t>
            </a:r>
            <a:r>
              <a:rPr lang="en-US" sz="1400" dirty="0" smtClean="0"/>
              <a:t>, x =&gt; x.SSN, y =&gt; y.SSN,</a:t>
            </a:r>
          </a:p>
          <a:p>
            <a:r>
              <a:rPr lang="fr-FR" sz="1400" dirty="0" smtClean="0"/>
              <a:t>                                                   (</a:t>
            </a:r>
            <a:r>
              <a:rPr lang="fr-FR" sz="1400" dirty="0" err="1" smtClean="0"/>
              <a:t>x,y</a:t>
            </a:r>
            <a:r>
              <a:rPr lang="fr-FR" sz="1400" dirty="0" smtClean="0"/>
              <a:t>) =&gt; </a:t>
            </a:r>
            <a:r>
              <a:rPr lang="fr-FR" sz="1400" dirty="0" err="1" smtClean="0"/>
              <a:t>y.PostCode</a:t>
            </a:r>
            <a:r>
              <a:rPr lang="fr-FR" sz="1400" dirty="0" smtClean="0"/>
              <a:t>);</a:t>
            </a:r>
          </a:p>
          <a:p>
            <a:endParaRPr lang="en-US" sz="1400" dirty="0" smtClean="0"/>
          </a:p>
          <a:p>
            <a:r>
              <a:rPr lang="en-US" sz="1400" dirty="0" smtClean="0"/>
              <a:t>// Count post codes containing at least 10 frequent patients.</a:t>
            </a:r>
          </a:p>
          <a:p>
            <a:r>
              <a:rPr lang="en-US" sz="1400" dirty="0" err="1" smtClean="0"/>
              <a:t>var</a:t>
            </a:r>
            <a:r>
              <a:rPr lang="en-US" sz="1400" dirty="0" smtClean="0"/>
              <a:t> activity = </a:t>
            </a:r>
            <a:r>
              <a:rPr lang="en-US" sz="1400" dirty="0" err="1" smtClean="0"/>
              <a:t>locations.GroupBy</a:t>
            </a:r>
            <a:r>
              <a:rPr lang="en-US" sz="1400" dirty="0" smtClean="0"/>
              <a:t>(x =&gt; x)</a:t>
            </a:r>
          </a:p>
          <a:p>
            <a:r>
              <a:rPr lang="en-US" sz="1400" dirty="0" smtClean="0"/>
              <a:t>	                  .Where(x =&gt; </a:t>
            </a:r>
            <a:r>
              <a:rPr lang="en-US" sz="1400" dirty="0" err="1" smtClean="0"/>
              <a:t>x.Count</a:t>
            </a:r>
            <a:r>
              <a:rPr lang="en-US" sz="1400" dirty="0" smtClean="0"/>
              <a:t>() &gt; 10);</a:t>
            </a:r>
          </a:p>
          <a:p>
            <a:r>
              <a:rPr lang="en-US" sz="1400" dirty="0" smtClean="0"/>
              <a:t>Visualize(activity); // Who knows what this does???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PINQ 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on top of </a:t>
            </a:r>
            <a:r>
              <a:rPr lang="en-US" dirty="0" err="1" smtClean="0"/>
              <a:t>DryadLINQ</a:t>
            </a:r>
            <a:endParaRPr lang="en-US" dirty="0" smtClean="0"/>
          </a:p>
          <a:p>
            <a:r>
              <a:rPr lang="en-US" dirty="0" smtClean="0"/>
              <a:t>Allows mining very sensitive datasets privately</a:t>
            </a:r>
          </a:p>
          <a:p>
            <a:r>
              <a:rPr lang="en-US" dirty="0" smtClean="0"/>
              <a:t>Code is available</a:t>
            </a:r>
          </a:p>
          <a:p>
            <a:r>
              <a:rPr lang="en-US" sz="2800" dirty="0" smtClean="0">
                <a:hlinkClick r:id="rId2"/>
              </a:rPr>
              <a:t>http://research.microsoft.com/en-us/projects/PINQ/</a:t>
            </a:r>
            <a:endParaRPr lang="en-US" sz="2800" dirty="0" smtClean="0"/>
          </a:p>
          <a:p>
            <a:r>
              <a:rPr lang="en-US" sz="2800" dirty="0" smtClean="0"/>
              <a:t>Frank McSherry, </a:t>
            </a:r>
            <a:r>
              <a:rPr lang="en-US" sz="2800" dirty="0" smtClean="0">
                <a:hlinkClick r:id="rId3" action="ppaction://hlinkfile"/>
              </a:rPr>
              <a:t>Privacy Integrated Queries</a:t>
            </a:r>
            <a:r>
              <a:rPr lang="en-US" sz="2800" dirty="0" smtClean="0"/>
              <a:t>, </a:t>
            </a:r>
            <a:br>
              <a:rPr lang="en-US" sz="2800" dirty="0" smtClean="0"/>
            </a:br>
            <a:r>
              <a:rPr lang="en-US" sz="2800" dirty="0" smtClean="0"/>
              <a:t>SIGMOD 2009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Natal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5" name="Content Placeholder 4" descr="http://www.wassupjose.com/wp-content/uploads/2009/06/projectnatal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4800600" cy="2016252"/>
          </a:xfrm>
          <a:prstGeom prst="rect">
            <a:avLst/>
          </a:prstGeom>
          <a:noFill/>
        </p:spPr>
      </p:pic>
      <p:pic>
        <p:nvPicPr>
          <p:cNvPr id="137220" name="Picture 4" descr="http://www.mobilewhack.com/wp-content/pics/2009/06/natal-xbo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219200"/>
            <a:ext cx="3394881" cy="1895475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38097" y="3684533"/>
            <a:ext cx="4724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Natal 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1316" name="Picture 30" descr="ballet-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810000"/>
            <a:ext cx="3257550" cy="2428875"/>
          </a:xfrm>
          <a:prstGeom prst="rect">
            <a:avLst/>
          </a:prstGeom>
          <a:noFill/>
        </p:spPr>
      </p:pic>
      <p:sp>
        <p:nvSpPr>
          <p:cNvPr id="141315" name="Picture 31" descr="ballet-depth"/>
          <p:cNvSpPr>
            <a:spLocks noChangeAspect="1" noChangeArrowheads="1"/>
          </p:cNvSpPr>
          <p:nvPr/>
        </p:nvSpPr>
        <p:spPr bwMode="auto">
          <a:xfrm>
            <a:off x="0" y="2428875"/>
            <a:ext cx="3257550" cy="2428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0" y="4857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41320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295400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438400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5334000" y="3810000"/>
            <a:ext cx="304800" cy="2286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38800" y="3657600"/>
            <a:ext cx="381000" cy="1524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29300" y="3390900"/>
            <a:ext cx="4572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15000" y="3200400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410200" y="3276600"/>
            <a:ext cx="3048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6658824" y="4490518"/>
            <a:ext cx="470780" cy="1810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5867400" y="3810000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0" y="3200400"/>
            <a:ext cx="35912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V="1">
            <a:off x="5967743" y="3072143"/>
            <a:ext cx="226337" cy="30178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839486" y="4205334"/>
            <a:ext cx="430039" cy="9506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6459651" y="3195877"/>
            <a:ext cx="307815" cy="4526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6646753" y="3972208"/>
            <a:ext cx="525855" cy="4904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 flipV="1">
            <a:off x="6667501" y="3391655"/>
            <a:ext cx="610354" cy="75444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V="1">
            <a:off x="6717672" y="3358835"/>
            <a:ext cx="90534" cy="4526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V="1">
            <a:off x="6785573" y="2897108"/>
            <a:ext cx="384772" cy="67901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6743701" y="3162303"/>
            <a:ext cx="304799" cy="22859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6629400" y="3886200"/>
            <a:ext cx="4572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6566025" y="4406774"/>
            <a:ext cx="467008" cy="35459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Arrow 76"/>
          <p:cNvSpPr/>
          <p:nvPr/>
        </p:nvSpPr>
        <p:spPr>
          <a:xfrm>
            <a:off x="4191000" y="3276600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724400" y="5181600"/>
            <a:ext cx="39298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 smtClean="0"/>
              <a:t> Recognize players from depth map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At frame rate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/>
              <a:t>Minimal resource usage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8495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Dryad </a:t>
            </a:r>
          </a:p>
          <a:p>
            <a:r>
              <a:rPr lang="en-US" dirty="0" smtClean="0"/>
              <a:t>DryadLINQ</a:t>
            </a:r>
          </a:p>
          <a:p>
            <a:r>
              <a:rPr lang="en-US" dirty="0" smtClean="0"/>
              <a:t>Building on DryadLINQ</a:t>
            </a:r>
          </a:p>
          <a:p>
            <a:r>
              <a:rPr lang="en-US" dirty="0" smtClean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457200"/>
            <a:ext cx="25651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Outline</a:t>
            </a:r>
            <a:endParaRPr 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600200"/>
            <a:ext cx="31242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1500" y="3657600"/>
            <a:ext cx="25010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Motion Capture</a:t>
            </a:r>
          </a:p>
          <a:p>
            <a:r>
              <a:rPr lang="en-US" sz="2800" dirty="0" smtClean="0"/>
              <a:t>(ground truth)</a:t>
            </a:r>
            <a:endParaRPr lang="en-US" sz="2800" dirty="0"/>
          </a:p>
        </p:txBody>
      </p:sp>
      <p:sp>
        <p:nvSpPr>
          <p:cNvPr id="13" name="Right Arrow 12"/>
          <p:cNvSpPr/>
          <p:nvPr/>
        </p:nvSpPr>
        <p:spPr>
          <a:xfrm>
            <a:off x="3543300" y="22098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143500" y="2362200"/>
            <a:ext cx="3276600" cy="1133475"/>
            <a:chOff x="1219200" y="2438400"/>
            <a:chExt cx="6838950" cy="2428875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991100" y="2209800"/>
            <a:ext cx="3276600" cy="1133475"/>
            <a:chOff x="1219200" y="2438400"/>
            <a:chExt cx="6838950" cy="2428875"/>
          </a:xfrm>
        </p:grpSpPr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762500" y="2057400"/>
            <a:ext cx="3276600" cy="1133475"/>
            <a:chOff x="1219200" y="2438400"/>
            <a:chExt cx="6838950" cy="2428875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" name="Straight Connector 61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610100" y="1905000"/>
            <a:ext cx="3276600" cy="1133475"/>
            <a:chOff x="1219200" y="2438400"/>
            <a:chExt cx="6838950" cy="2428875"/>
          </a:xfrm>
        </p:grpSpPr>
        <p:pic>
          <p:nvPicPr>
            <p:cNvPr id="8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3" name="Straight Connector 82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457700" y="1676400"/>
            <a:ext cx="3276600" cy="1133475"/>
            <a:chOff x="1219200" y="2438400"/>
            <a:chExt cx="6838950" cy="2428875"/>
          </a:xfrm>
        </p:grpSpPr>
        <p:pic>
          <p:nvPicPr>
            <p:cNvPr id="10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4" name="Straight Connector 103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Arrow 121"/>
          <p:cNvSpPr/>
          <p:nvPr/>
        </p:nvSpPr>
        <p:spPr>
          <a:xfrm rot="5400000">
            <a:off x="6248400" y="40005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4483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562600" y="3581400"/>
            <a:ext cx="204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examples</a:t>
            </a:r>
            <a:endParaRPr lang="en-US" sz="20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29200" y="3962400"/>
            <a:ext cx="1151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Machine </a:t>
            </a:r>
            <a:br>
              <a:rPr lang="en-US" sz="2000" dirty="0" smtClean="0"/>
            </a:br>
            <a:r>
              <a:rPr lang="en-US" sz="2000" dirty="0" smtClean="0"/>
              <a:t>learning</a:t>
            </a:r>
            <a:endParaRPr lang="en-US" sz="2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390900" y="2819400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Rasterize</a:t>
            </a:r>
            <a:endParaRPr lang="en-US" dirty="0"/>
          </a:p>
        </p:txBody>
      </p:sp>
      <p:pic>
        <p:nvPicPr>
          <p:cNvPr id="1028" name="Picture 4" descr="C:\Users\mbudiu\Desktop\image0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4720347"/>
            <a:ext cx="1257300" cy="1417806"/>
          </a:xfrm>
          <a:prstGeom prst="rect">
            <a:avLst/>
          </a:prstGeom>
          <a:noFill/>
        </p:spPr>
      </p:pic>
      <p:pic>
        <p:nvPicPr>
          <p:cNvPr id="130" name="Picture 4" descr="C:\Users\mbudiu\Desktop\image0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6700" y="4724400"/>
            <a:ext cx="1257300" cy="1417806"/>
          </a:xfrm>
          <a:prstGeom prst="rect">
            <a:avLst/>
          </a:prstGeom>
          <a:noFill/>
        </p:spPr>
      </p:pic>
      <p:sp>
        <p:nvSpPr>
          <p:cNvPr id="133" name="Right Arrow 132"/>
          <p:cNvSpPr/>
          <p:nvPr/>
        </p:nvSpPr>
        <p:spPr>
          <a:xfrm>
            <a:off x="48006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73152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rot="10800000" flipV="1">
            <a:off x="8686800" y="5029200"/>
            <a:ext cx="2286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8458200" y="5181600"/>
            <a:ext cx="228600" cy="2286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6200000" flipH="1">
            <a:off x="8191500" y="5143500"/>
            <a:ext cx="304800" cy="2286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0800000" flipV="1">
            <a:off x="8229600" y="50292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8305800" y="5562600"/>
            <a:ext cx="3048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>
            <a:off x="8305800" y="5715000"/>
            <a:ext cx="1524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458200" y="5715000"/>
            <a:ext cx="1524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6200000" flipH="1">
            <a:off x="8496300" y="57531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8305800" y="5867400"/>
            <a:ext cx="1524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8610600" y="58674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22" grpId="0" animBg="1"/>
      <p:bldP spid="124" grpId="0" animBg="1"/>
      <p:bldP spid="126" grpId="0"/>
      <p:bldP spid="127" grpId="0"/>
      <p:bldP spid="128" grpId="0"/>
      <p:bldP spid="133" grpId="0" animBg="1"/>
      <p:bldP spid="1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on Xbox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447800"/>
            <a:ext cx="76200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95400" y="2209800"/>
            <a:ext cx="3276600" cy="1133475"/>
            <a:chOff x="1219200" y="2438400"/>
            <a:chExt cx="6838950" cy="2428875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143000" y="2057400"/>
            <a:ext cx="3276600" cy="1133475"/>
            <a:chOff x="1219200" y="2438400"/>
            <a:chExt cx="6838950" cy="2428875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14400" y="1905000"/>
            <a:ext cx="3276600" cy="1133475"/>
            <a:chOff x="1219200" y="2438400"/>
            <a:chExt cx="6838950" cy="2428875"/>
          </a:xfrm>
        </p:grpSpPr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0" name="Straight Connector 49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762000" y="1752600"/>
            <a:ext cx="3276600" cy="1133475"/>
            <a:chOff x="1219200" y="2438400"/>
            <a:chExt cx="6838950" cy="2428875"/>
          </a:xfrm>
        </p:grpSpPr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" name="Straight Connector 70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609600" y="1524000"/>
            <a:ext cx="3276600" cy="1133475"/>
            <a:chOff x="1219200" y="2438400"/>
            <a:chExt cx="6838950" cy="2428875"/>
          </a:xfrm>
        </p:grpSpPr>
        <p:pic>
          <p:nvPicPr>
            <p:cNvPr id="9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" name="Straight Connector 91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/>
          <p:cNvSpPr/>
          <p:nvPr/>
        </p:nvSpPr>
        <p:spPr>
          <a:xfrm>
            <a:off x="4953000" y="21336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6019800" y="19812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524000" y="3352800"/>
            <a:ext cx="241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examples</a:t>
            </a:r>
            <a:endParaRPr lang="en-US" sz="2400" dirty="0"/>
          </a:p>
        </p:txBody>
      </p:sp>
      <p:sp>
        <p:nvSpPr>
          <p:cNvPr id="125" name="Rectangle 124"/>
          <p:cNvSpPr/>
          <p:nvPr/>
        </p:nvSpPr>
        <p:spPr>
          <a:xfrm>
            <a:off x="4114800" y="4495800"/>
            <a:ext cx="26670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14800" y="3962400"/>
            <a:ext cx="26670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114800" y="4953000"/>
            <a:ext cx="2667000" cy="1143001"/>
            <a:chOff x="1219200" y="4343400"/>
            <a:chExt cx="6667043" cy="2514601"/>
          </a:xfrm>
        </p:grpSpPr>
        <p:pic>
          <p:nvPicPr>
            <p:cNvPr id="12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43434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956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38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102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48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4343400"/>
              <a:ext cx="799643" cy="2514600"/>
            </a:xfrm>
            <a:prstGeom prst="rect">
              <a:avLst/>
            </a:prstGeom>
            <a:noFill/>
          </p:spPr>
        </p:pic>
      </p:grpSp>
      <p:sp>
        <p:nvSpPr>
          <p:cNvPr id="124" name="Rectangle 123"/>
          <p:cNvSpPr/>
          <p:nvPr/>
        </p:nvSpPr>
        <p:spPr>
          <a:xfrm>
            <a:off x="4114800" y="3429000"/>
            <a:ext cx="2667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 learning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2849563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Dryad 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DryadLINQ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Building on DryadLINQ</a:t>
            </a:r>
          </a:p>
          <a:p>
            <a:r>
              <a:rPr lang="en-US" dirty="0" smtClean="0"/>
              <a:t>Conclusions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24200" y="457200"/>
            <a:ext cx="256512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Outline</a:t>
            </a:r>
            <a:endParaRPr lang="en-US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4582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Complete separation of </a:t>
            </a:r>
            <a:br>
              <a:rPr lang="en-US" dirty="0" smtClean="0"/>
            </a:br>
            <a:r>
              <a:rPr lang="en-US" dirty="0" smtClean="0"/>
              <a:t>storage / execution / language</a:t>
            </a:r>
          </a:p>
          <a:p>
            <a:r>
              <a:rPr lang="en-US" dirty="0" smtClean="0"/>
              <a:t>Using LINQ +.</a:t>
            </a:r>
            <a:r>
              <a:rPr lang="en-US" dirty="0" err="1" smtClean="0"/>
              <a:t>Net</a:t>
            </a:r>
            <a:r>
              <a:rPr lang="en-US" dirty="0" smtClean="0"/>
              <a:t> (language integration)</a:t>
            </a:r>
          </a:p>
          <a:p>
            <a:r>
              <a:rPr lang="en-US" dirty="0" smtClean="0"/>
              <a:t>Static typing</a:t>
            </a:r>
          </a:p>
          <a:p>
            <a:pPr lvl="1"/>
            <a:r>
              <a:rPr lang="en-US" dirty="0" smtClean="0"/>
              <a:t>No protocol buffers (serialization code)</a:t>
            </a:r>
          </a:p>
          <a:p>
            <a:r>
              <a:rPr lang="en-US" dirty="0" smtClean="0"/>
              <a:t>Allowing flexible and powerful policies</a:t>
            </a:r>
          </a:p>
          <a:p>
            <a:r>
              <a:rPr lang="en-US" dirty="0" smtClean="0"/>
              <a:t>Centralized job manager: no replication, no consensus, no </a:t>
            </a:r>
            <a:r>
              <a:rPr lang="en-US" dirty="0" err="1" smtClean="0"/>
              <a:t>checkpointing</a:t>
            </a:r>
            <a:endParaRPr lang="en-US" dirty="0" smtClean="0"/>
          </a:p>
          <a:p>
            <a:r>
              <a:rPr lang="en-US" dirty="0" smtClean="0"/>
              <a:t>Porting (HPC, Cosmos, Azure, SQL Server)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24930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52400"/>
            <a:ext cx="1676400" cy="1676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0" y="1752600"/>
          <a:ext cx="381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495800" y="2209800"/>
            <a:ext cx="4495800" cy="2835275"/>
            <a:chOff x="304800" y="1600200"/>
            <a:chExt cx="8724443" cy="5121275"/>
          </a:xfrm>
        </p:grpSpPr>
        <p:sp>
          <p:nvSpPr>
            <p:cNvPr id="10" name="Slide Number Placeholder 621"/>
            <p:cNvSpPr txBox="1">
              <a:spLocks/>
            </p:cNvSpPr>
            <p:nvPr/>
          </p:nvSpPr>
          <p:spPr>
            <a:xfrm>
              <a:off x="6553200" y="6356350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C7F914F-062F-453F-B34B-BB004E9935E0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66</a:t>
              </a:fld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41910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6" name="Picture 15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1600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4" name="Picture 23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7" name="Picture 16" descr="C:\Users\mbudiu\AppData\Local\Microsoft\Windows\Temporary Internet Files\Content.IE5\0W1FB6JX\MMj01781240000[1].gif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3429000"/>
              <a:ext cx="1219200" cy="1239187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447800" y="2743200"/>
              <a:ext cx="1371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447800" y="2743200"/>
              <a:ext cx="2209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447800" y="2743200"/>
              <a:ext cx="3048000" cy="130992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447800" y="2743200"/>
              <a:ext cx="38862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1188360" y="4312560"/>
              <a:ext cx="1890480" cy="137160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47800" y="4053120"/>
              <a:ext cx="2209800" cy="18904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447800" y="4053120"/>
              <a:ext cx="3810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447800" y="4053120"/>
              <a:ext cx="4648200" cy="1904999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47800" y="4053120"/>
              <a:ext cx="5562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447800" y="4053120"/>
              <a:ext cx="3048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7800" y="4053120"/>
              <a:ext cx="6324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447800" y="4053120"/>
              <a:ext cx="7239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447800" y="2743200"/>
              <a:ext cx="47244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447800" y="2743200"/>
              <a:ext cx="6400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47800" y="2743200"/>
              <a:ext cx="5562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447800" y="2743200"/>
              <a:ext cx="7315200" cy="13099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33800" y="2743200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=</a:t>
            </a:r>
            <a:endParaRPr lang="en-US" sz="9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 descr="C:\Users\mbudiu\AppData\Local\Microsoft\Windows\Temporary Internet Files\Content.IE5\A0W98ILJ\MCPE03640_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09799"/>
            <a:ext cx="3767750" cy="34689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“What’s the point if I can’t have it?”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133600"/>
            <a:ext cx="8763000" cy="3733800"/>
          </a:xfrm>
          <a:solidFill>
            <a:srgbClr val="F8F8F8">
              <a:alpha val="76863"/>
            </a:srgbClr>
          </a:solidFill>
        </p:spPr>
        <p:txBody>
          <a:bodyPr>
            <a:normAutofit fontScale="92500"/>
          </a:bodyPr>
          <a:lstStyle/>
          <a:p>
            <a:r>
              <a:rPr lang="en-US" dirty="0" err="1" smtClean="0"/>
              <a:t>Dryad+DryadLINQ</a:t>
            </a:r>
            <a:r>
              <a:rPr lang="en-US" dirty="0" smtClean="0"/>
              <a:t> available for download</a:t>
            </a:r>
          </a:p>
          <a:p>
            <a:pPr lvl="1"/>
            <a:r>
              <a:rPr lang="en-US" dirty="0" smtClean="0"/>
              <a:t>Academic license</a:t>
            </a:r>
          </a:p>
          <a:p>
            <a:pPr lvl="1"/>
            <a:r>
              <a:rPr lang="en-US" dirty="0" smtClean="0"/>
              <a:t>Commercial evaluation license</a:t>
            </a:r>
          </a:p>
          <a:p>
            <a:r>
              <a:rPr lang="en-US" dirty="0" smtClean="0"/>
              <a:t>Runs on Windows HPC platform</a:t>
            </a:r>
          </a:p>
          <a:p>
            <a:r>
              <a:rPr lang="en-US" dirty="0" smtClean="0"/>
              <a:t>Dryad is in binary form, DryadLINQ in source</a:t>
            </a:r>
          </a:p>
          <a:p>
            <a:r>
              <a:rPr lang="en-US" dirty="0" smtClean="0"/>
              <a:t>Requires signing a 3-page licensing agreement</a:t>
            </a:r>
          </a:p>
          <a:p>
            <a:r>
              <a:rPr lang="en-US" sz="2600" dirty="0" smtClean="0">
                <a:hlinkClick r:id="rId3"/>
              </a:rPr>
              <a:t>http://connect.microsoft.com/site/sitehome.aspx?SiteID=891</a:t>
            </a:r>
            <a:endParaRPr lang="en-US" sz="260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373E8-BEAF-4D31-8BC4-0CF0FBB3AA11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46082" name="Picture 2" descr="C:\Users\mbudiu\AppData\Local\Microsoft\Windows\Temporary Internet Files\Content.IE5\BHDD9B0Z\MPj0402692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00200"/>
            <a:ext cx="4876802" cy="4820314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does DryadLINQ do?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914400"/>
            <a:ext cx="5257800" cy="1754326"/>
          </a:xfrm>
          <a:prstGeom prst="rect">
            <a:avLst/>
          </a:prstGeom>
          <a:solidFill>
            <a:srgbClr val="E5FFE5"/>
          </a:solidFill>
          <a:ln w="28575">
            <a:solidFill>
              <a:srgbClr val="006C05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public </a:t>
            </a:r>
            <a:r>
              <a:rPr lang="en-US" dirty="0" err="1" smtClean="0"/>
              <a:t>struct</a:t>
            </a:r>
            <a:r>
              <a:rPr lang="en-US" dirty="0" smtClean="0"/>
              <a:t> Data { … </a:t>
            </a:r>
          </a:p>
          <a:p>
            <a:r>
              <a:rPr lang="en-US" dirty="0" smtClean="0"/>
              <a:t>     public static </a:t>
            </a:r>
            <a:r>
              <a:rPr lang="en-US" dirty="0" err="1" smtClean="0"/>
              <a:t>int</a:t>
            </a:r>
            <a:r>
              <a:rPr lang="en-US" dirty="0" smtClean="0"/>
              <a:t> Compare(Data left, Data right);</a:t>
            </a:r>
          </a:p>
          <a:p>
            <a:r>
              <a:rPr lang="en-US" dirty="0" smtClean="0"/>
              <a:t>}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 = new Data();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result = </a:t>
            </a:r>
            <a:r>
              <a:rPr lang="en-US" dirty="0" err="1" smtClean="0"/>
              <a:t>table.Where</a:t>
            </a:r>
            <a:r>
              <a:rPr lang="en-US" dirty="0" smtClean="0"/>
              <a:t>(s =&gt; </a:t>
            </a:r>
            <a:r>
              <a:rPr lang="en-US" dirty="0" err="1" smtClean="0"/>
              <a:t>Data.Compare</a:t>
            </a:r>
            <a:r>
              <a:rPr lang="en-US" dirty="0" smtClean="0"/>
              <a:t>(s,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) &lt; 0);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33600" y="3048000"/>
            <a:ext cx="6858000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 public static void Read(this </a:t>
            </a:r>
            <a:r>
              <a:rPr lang="en-US" dirty="0" err="1" smtClean="0"/>
              <a:t>DryadBinaryReader</a:t>
            </a:r>
            <a:r>
              <a:rPr lang="en-US" dirty="0" smtClean="0"/>
              <a:t> reader, out Data </a:t>
            </a:r>
            <a:r>
              <a:rPr lang="en-US" dirty="0" err="1" smtClean="0"/>
              <a:t>obj</a:t>
            </a:r>
            <a:r>
              <a:rPr lang="en-US" dirty="0" smtClean="0"/>
              <a:t>);</a:t>
            </a:r>
          </a:p>
          <a:p>
            <a:r>
              <a:rPr lang="en-US" dirty="0" smtClean="0"/>
              <a:t> public static </a:t>
            </a:r>
            <a:r>
              <a:rPr lang="en-US" dirty="0" err="1" smtClean="0"/>
              <a:t>int</a:t>
            </a:r>
            <a:r>
              <a:rPr lang="en-US" dirty="0" smtClean="0"/>
              <a:t> Write(this </a:t>
            </a:r>
            <a:r>
              <a:rPr lang="en-US" dirty="0" err="1" smtClean="0"/>
              <a:t>DryadBinaryWriter</a:t>
            </a:r>
            <a:r>
              <a:rPr lang="en-US" dirty="0" smtClean="0"/>
              <a:t> writer, Data </a:t>
            </a:r>
            <a:r>
              <a:rPr lang="en-US" dirty="0" err="1" smtClean="0"/>
              <a:t>obj</a:t>
            </a:r>
            <a:r>
              <a:rPr lang="en-US" dirty="0" smtClean="0"/>
              <a:t>);</a:t>
            </a:r>
          </a:p>
          <a:p>
            <a:endParaRPr lang="en-US" dirty="0" smtClean="0"/>
          </a:p>
          <a:p>
            <a:r>
              <a:rPr lang="en-US" dirty="0" smtClean="0"/>
              <a:t> public class DryadFactoryType__0 : </a:t>
            </a:r>
            <a:r>
              <a:rPr lang="en-US" dirty="0" err="1" smtClean="0"/>
              <a:t>LinqToDryad.DryadFactory</a:t>
            </a:r>
            <a:r>
              <a:rPr lang="en-US" dirty="0" smtClean="0"/>
              <a:t>&lt;Data&gt;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4495800"/>
            <a:ext cx="6858000" cy="20313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DryadVertexEnv</a:t>
            </a:r>
            <a:r>
              <a:rPr lang="en-US" dirty="0" smtClean="0"/>
              <a:t> </a:t>
            </a:r>
            <a:r>
              <a:rPr lang="en-US" dirty="0" err="1" smtClean="0"/>
              <a:t>denv</a:t>
            </a:r>
            <a:r>
              <a:rPr lang="en-US" dirty="0" smtClean="0"/>
              <a:t> = new </a:t>
            </a:r>
            <a:r>
              <a:rPr lang="en-US" dirty="0" err="1" smtClean="0"/>
              <a:t>DryadVertexEnv</a:t>
            </a:r>
            <a:r>
              <a:rPr lang="en-US" dirty="0" smtClean="0"/>
              <a:t>(</a:t>
            </a:r>
            <a:r>
              <a:rPr lang="en-US" dirty="0" err="1" smtClean="0"/>
              <a:t>args</a:t>
            </a:r>
            <a:r>
              <a:rPr lang="en-US" dirty="0" smtClean="0"/>
              <a:t>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dwriter__2 = </a:t>
            </a:r>
            <a:r>
              <a:rPr lang="en-US" dirty="0" err="1" smtClean="0"/>
              <a:t>denv.MakeWriter</a:t>
            </a:r>
            <a:r>
              <a:rPr lang="en-US" dirty="0" smtClean="0"/>
              <a:t>(FactoryType__0);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dreader__3 = </a:t>
            </a:r>
            <a:r>
              <a:rPr lang="en-US" dirty="0" err="1" smtClean="0"/>
              <a:t>denv.MakeReader</a:t>
            </a:r>
            <a:r>
              <a:rPr lang="en-US" dirty="0" smtClean="0"/>
              <a:t>(FactoryType__0);</a:t>
            </a:r>
          </a:p>
          <a:p>
            <a:r>
              <a:rPr lang="en-US" dirty="0" err="1" smtClean="0"/>
              <a:t>var</a:t>
            </a:r>
            <a:r>
              <a:rPr lang="en-US" dirty="0" smtClean="0"/>
              <a:t> source__4 = </a:t>
            </a:r>
            <a:r>
              <a:rPr lang="en-US" dirty="0" err="1" smtClean="0"/>
              <a:t>DryadLinqVertex.Where</a:t>
            </a:r>
            <a:r>
              <a:rPr lang="en-US" dirty="0" smtClean="0"/>
              <a:t>(dreader__3, </a:t>
            </a:r>
          </a:p>
          <a:p>
            <a:r>
              <a:rPr lang="en-US" dirty="0" smtClean="0"/>
              <a:t>	s =&gt; (</a:t>
            </a:r>
            <a:r>
              <a:rPr lang="en-US" dirty="0" err="1" smtClean="0"/>
              <a:t>Data.Compare</a:t>
            </a:r>
            <a:r>
              <a:rPr lang="en-US" dirty="0" smtClean="0"/>
              <a:t>(s, ((Data)</a:t>
            </a:r>
            <a:r>
              <a:rPr lang="en-US" dirty="0" err="1" smtClean="0">
                <a:solidFill>
                  <a:srgbClr val="FF0000"/>
                </a:solidFill>
              </a:rPr>
              <a:t>DryadLinqObjectStore.Get</a:t>
            </a:r>
            <a:r>
              <a:rPr lang="en-US" dirty="0" smtClean="0">
                <a:solidFill>
                  <a:srgbClr val="FF0000"/>
                </a:solidFill>
              </a:rPr>
              <a:t>(0)</a:t>
            </a:r>
            <a:r>
              <a:rPr lang="en-US" dirty="0" smtClean="0"/>
              <a:t>)) &lt; 	((System.Int32)(0))), false);</a:t>
            </a:r>
          </a:p>
          <a:p>
            <a:r>
              <a:rPr lang="en-US" dirty="0" smtClean="0"/>
              <a:t>dwriter__2.WriteItemSequence(source__4);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9792" y="3200400"/>
            <a:ext cx="17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serialization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7484" y="3886200"/>
            <a:ext cx="1329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factory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3828" y="4800600"/>
            <a:ext cx="157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Channel writer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1442" y="5105400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Channel reader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4840" y="5562600"/>
            <a:ext cx="115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LINQ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32724" y="5943600"/>
            <a:ext cx="20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Context serialization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3733800" y="27432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181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Continuously deployed since 2006</a:t>
            </a:r>
          </a:p>
          <a:p>
            <a:r>
              <a:rPr lang="en-US" dirty="0" smtClean="0"/>
              <a:t>Running on &gt;&gt; 10</a:t>
            </a:r>
            <a:r>
              <a:rPr lang="en-US" baseline="30000" dirty="0" smtClean="0"/>
              <a:t>4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Sifting through &gt; 10Pb data daily</a:t>
            </a:r>
          </a:p>
          <a:p>
            <a:r>
              <a:rPr lang="en-US" dirty="0" smtClean="0"/>
              <a:t>Runs on clusters &gt; 3000 machines</a:t>
            </a:r>
          </a:p>
          <a:p>
            <a:r>
              <a:rPr lang="en-US" dirty="0" smtClean="0"/>
              <a:t>Handles jobs with &gt; 10</a:t>
            </a:r>
            <a:r>
              <a:rPr lang="en-US" baseline="30000" dirty="0" smtClean="0"/>
              <a:t>5 </a:t>
            </a:r>
            <a:r>
              <a:rPr lang="en-US" dirty="0" smtClean="0"/>
              <a:t>processes each</a:t>
            </a:r>
          </a:p>
          <a:p>
            <a:r>
              <a:rPr lang="en-US" dirty="0" smtClean="0"/>
              <a:t>Platform for rich software ecosystem</a:t>
            </a:r>
          </a:p>
          <a:p>
            <a:r>
              <a:rPr lang="en-US" dirty="0" smtClean="0"/>
              <a:t>Used by &gt;&gt; 100 developers</a:t>
            </a:r>
          </a:p>
          <a:p>
            <a:endParaRPr lang="en-US" dirty="0" smtClean="0"/>
          </a:p>
          <a:p>
            <a:r>
              <a:rPr lang="en-US" dirty="0" smtClean="0"/>
              <a:t>Written at Microsoft Research, Silicon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8546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066800"/>
            <a:ext cx="1741932" cy="4114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Ongoing Dryad/DryadLINQ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Performance modeling</a:t>
            </a:r>
          </a:p>
          <a:p>
            <a:r>
              <a:rPr lang="en-US" dirty="0" smtClean="0"/>
              <a:t>Scheduling and resource allocation</a:t>
            </a:r>
          </a:p>
          <a:p>
            <a:r>
              <a:rPr lang="en-US" dirty="0" smtClean="0"/>
              <a:t>Profiling and performance debugging</a:t>
            </a:r>
          </a:p>
          <a:p>
            <a:r>
              <a:rPr lang="en-US" dirty="0" smtClean="0"/>
              <a:t>Incremental computation</a:t>
            </a:r>
          </a:p>
          <a:p>
            <a:r>
              <a:rPr lang="en-US" smtClean="0"/>
              <a:t>Hardware </a:t>
            </a:r>
            <a:r>
              <a:rPr lang="en-US" dirty="0" smtClean="0"/>
              <a:t>acceleration</a:t>
            </a:r>
          </a:p>
          <a:p>
            <a:r>
              <a:rPr lang="en-US" dirty="0" smtClean="0"/>
              <a:t>High-level programming abstractions</a:t>
            </a:r>
          </a:p>
          <a:p>
            <a:r>
              <a:rPr lang="en-US" dirty="0" smtClean="0"/>
              <a:t>Many domain-specific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0" y="11"/>
          <a:ext cx="9067800" cy="6857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3811"/>
                <a:gridCol w="2123989"/>
              </a:tblGrid>
              <a:tr h="376704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Sample applications written using</a:t>
                      </a:r>
                      <a:r>
                        <a:rPr lang="en-US" sz="1600" baseline="0" dirty="0" smtClean="0"/>
                        <a:t> DryadLINQ</a:t>
                      </a:r>
                      <a:endParaRPr 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Class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 Distributed linear algebra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Numerical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Accelerated Page-Rank computation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Web graph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Privacy-preserving query 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</a:t>
                      </a:r>
                      <a:r>
                        <a:rPr lang="en-US" sz="1600" baseline="0" dirty="0" smtClean="0"/>
                        <a:t> mining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Expectation maximization for a mixture of Gaussians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Clustering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Clustering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Statistics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Probabilistic Index Maps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 processing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Principal component analysis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mining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Probabilistic Latent Semantic Indexing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mining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None/>
                      </a:pPr>
                      <a:r>
                        <a:rPr lang="en-US" sz="1600" dirty="0" smtClean="0"/>
                        <a:t>Performance analysis and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Debugging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Road network shortest-path preprocessing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Graph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/>
                        <a:t>Botnet</a:t>
                      </a:r>
                      <a:r>
                        <a:rPr lang="en-US" sz="1600" dirty="0" smtClean="0"/>
                        <a:t>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Data mining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Epitome computation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 processing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Neural network training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Statistics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Parallel machine learning framework</a:t>
                      </a:r>
                      <a:r>
                        <a:rPr lang="en-US" sz="1600" baseline="0" dirty="0" smtClean="0"/>
                        <a:t> infer.net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Machine learning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Distributed query caching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Optimization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 indexing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Image processing</a:t>
                      </a:r>
                      <a:endParaRPr lang="en-US" sz="1600" dirty="0"/>
                    </a:p>
                  </a:txBody>
                  <a:tcPr/>
                </a:tc>
              </a:tr>
              <a:tr h="360071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Web indexing structure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Web graph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219200" y="4038600"/>
            <a:ext cx="990600" cy="457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772400" y="3200400"/>
            <a:ext cx="9906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vertex code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5334000"/>
            <a:ext cx="7086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" y="5943600"/>
            <a:ext cx="8229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3723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5445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odem"/>
          <p:cNvSpPr>
            <a:spLocks noEditPoints="1" noChangeArrowheads="1"/>
          </p:cNvSpPr>
          <p:nvPr/>
        </p:nvSpPr>
        <p:spPr bwMode="auto">
          <a:xfrm>
            <a:off x="7772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" descr="C:\Documents and Settings\mbudiu\Local Settings\Temporary Internet Files\Content.IE5\BEKKHKZ9\MPj040901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3733800"/>
            <a:ext cx="457944" cy="460190"/>
          </a:xfrm>
          <a:prstGeom prst="rect">
            <a:avLst/>
          </a:prstGeom>
          <a:noFill/>
        </p:spPr>
      </p:pic>
      <p:sp>
        <p:nvSpPr>
          <p:cNvPr id="25" name="modem"/>
          <p:cNvSpPr>
            <a:spLocks noEditPoints="1" noChangeArrowheads="1"/>
          </p:cNvSpPr>
          <p:nvPr/>
        </p:nvSpPr>
        <p:spPr bwMode="auto">
          <a:xfrm>
            <a:off x="7770425" y="432065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modem"/>
          <p:cNvSpPr>
            <a:spLocks noEditPoints="1" noChangeArrowheads="1"/>
          </p:cNvSpPr>
          <p:nvPr/>
        </p:nvSpPr>
        <p:spPr bwMode="auto">
          <a:xfrm>
            <a:off x="15240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-838200" y="4343400"/>
            <a:ext cx="32004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838200" y="2819400"/>
            <a:ext cx="16002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2362201" y="2818892"/>
            <a:ext cx="5333999" cy="1237996"/>
          </a:xfrm>
          <a:custGeom>
            <a:avLst/>
            <a:gdLst>
              <a:gd name="connsiteX0" fmla="*/ 0 w 3044952"/>
              <a:gd name="connsiteY0" fmla="*/ 704088 h 704088"/>
              <a:gd name="connsiteX1" fmla="*/ 1271016 w 3044952"/>
              <a:gd name="connsiteY1" fmla="*/ 173736 h 704088"/>
              <a:gd name="connsiteX2" fmla="*/ 3044952 w 3044952"/>
              <a:gd name="connsiteY2" fmla="*/ 0 h 704088"/>
              <a:gd name="connsiteX0" fmla="*/ 0 w 3044952"/>
              <a:gd name="connsiteY0" fmla="*/ 704088 h 704088"/>
              <a:gd name="connsiteX1" fmla="*/ 1271016 w 3044952"/>
              <a:gd name="connsiteY1" fmla="*/ 326136 h 704088"/>
              <a:gd name="connsiteX2" fmla="*/ 3044952 w 3044952"/>
              <a:gd name="connsiteY2" fmla="*/ 0 h 704088"/>
              <a:gd name="connsiteX0" fmla="*/ 0 w 3089529"/>
              <a:gd name="connsiteY0" fmla="*/ 1485900 h 1485900"/>
              <a:gd name="connsiteX1" fmla="*/ 2582037 w 3089529"/>
              <a:gd name="connsiteY1" fmla="*/ 117348 h 1485900"/>
              <a:gd name="connsiteX2" fmla="*/ 3044952 w 3089529"/>
              <a:gd name="connsiteY2" fmla="*/ 781812 h 1485900"/>
              <a:gd name="connsiteX0" fmla="*/ 0 w 3091655"/>
              <a:gd name="connsiteY0" fmla="*/ 1596644 h 1596644"/>
              <a:gd name="connsiteX1" fmla="*/ 2582037 w 3091655"/>
              <a:gd name="connsiteY1" fmla="*/ 228092 h 1596644"/>
              <a:gd name="connsiteX2" fmla="*/ 3014502 w 3091655"/>
              <a:gd name="connsiteY2" fmla="*/ 380492 h 1596644"/>
              <a:gd name="connsiteX3" fmla="*/ 3044952 w 3091655"/>
              <a:gd name="connsiteY3" fmla="*/ 892556 h 1596644"/>
              <a:gd name="connsiteX0" fmla="*/ 0 w 3281964"/>
              <a:gd name="connsiteY0" fmla="*/ 1237996 h 1237996"/>
              <a:gd name="connsiteX1" fmla="*/ 1440180 w 3281964"/>
              <a:gd name="connsiteY1" fmla="*/ 402844 h 1237996"/>
              <a:gd name="connsiteX2" fmla="*/ 3014502 w 3281964"/>
              <a:gd name="connsiteY2" fmla="*/ 21844 h 1237996"/>
              <a:gd name="connsiteX3" fmla="*/ 3044952 w 3281964"/>
              <a:gd name="connsiteY3" fmla="*/ 533908 h 1237996"/>
              <a:gd name="connsiteX0" fmla="*/ 0 w 3044952"/>
              <a:gd name="connsiteY0" fmla="*/ 1390396 h 1390396"/>
              <a:gd name="connsiteX1" fmla="*/ 1440180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390396 h 1390396"/>
              <a:gd name="connsiteX1" fmla="*/ 1186434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237996 h 1237996"/>
              <a:gd name="connsiteX1" fmla="*/ 1186434 w 3044952"/>
              <a:gd name="connsiteY1" fmla="*/ 402844 h 1237996"/>
              <a:gd name="connsiteX2" fmla="*/ 2464719 w 3044952"/>
              <a:gd name="connsiteY2" fmla="*/ 21844 h 1237996"/>
              <a:gd name="connsiteX3" fmla="*/ 3044952 w 3044952"/>
              <a:gd name="connsiteY3" fmla="*/ 533908 h 123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1237996">
                <a:moveTo>
                  <a:pt x="0" y="1237996"/>
                </a:moveTo>
                <a:cubicBezTo>
                  <a:pt x="381762" y="1031494"/>
                  <a:pt x="678942" y="520192"/>
                  <a:pt x="1186434" y="402844"/>
                </a:cubicBezTo>
                <a:cubicBezTo>
                  <a:pt x="1618366" y="174752"/>
                  <a:pt x="2154966" y="0"/>
                  <a:pt x="2464719" y="21844"/>
                </a:cubicBezTo>
                <a:cubicBezTo>
                  <a:pt x="2774472" y="43688"/>
                  <a:pt x="2969392" y="423164"/>
                  <a:pt x="3044952" y="533908"/>
                </a:cubicBezTo>
              </a:path>
            </a:pathLst>
          </a:custGeom>
          <a:ln w="28575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2" name="Picture 1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0" y="1524000"/>
            <a:ext cx="1194269" cy="1219200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304800" y="9906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1. Build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762000" y="281940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2. Send </a:t>
            </a:r>
            <a:br>
              <a:rPr lang="en-US" i="1" dirty="0" smtClean="0"/>
            </a:br>
            <a:r>
              <a:rPr lang="en-US" i="1" dirty="0" smtClean="0"/>
              <a:t>.exe</a:t>
            </a:r>
            <a:endParaRPr lang="en-US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2000" y="4876800"/>
            <a:ext cx="11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3. Start JM</a:t>
            </a:r>
            <a:endParaRPr lang="en-US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2590800" y="3886200"/>
            <a:ext cx="18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5. Generate graph</a:t>
            </a:r>
            <a:endParaRPr lang="en-US" i="1" dirty="0"/>
          </a:p>
        </p:txBody>
      </p:sp>
      <p:sp>
        <p:nvSpPr>
          <p:cNvPr id="67" name="Oval 66"/>
          <p:cNvSpPr/>
          <p:nvPr/>
        </p:nvSpPr>
        <p:spPr>
          <a:xfrm>
            <a:off x="228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38400" y="4343400"/>
            <a:ext cx="76200" cy="76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908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3622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146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667000" y="4495800"/>
            <a:ext cx="76200" cy="76200"/>
          </a:xfrm>
          <a:prstGeom prst="ellipse">
            <a:avLst/>
          </a:prstGeom>
          <a:solidFill>
            <a:srgbClr val="FFFF00"/>
          </a:solidFill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622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514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6670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43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>
            <a:stCxn id="72" idx="7"/>
            <a:endCxn id="76" idx="4"/>
          </p:cNvCxnSpPr>
          <p:nvPr/>
        </p:nvCxnSpPr>
        <p:spPr>
          <a:xfrm rot="5400000" flipH="1" flipV="1">
            <a:off x="27129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1"/>
            <a:endCxn id="69" idx="4"/>
          </p:cNvCxnSpPr>
          <p:nvPr/>
        </p:nvCxnSpPr>
        <p:spPr>
          <a:xfrm rot="16200000" flipV="1">
            <a:off x="26098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7"/>
            <a:endCxn id="69" idx="4"/>
          </p:cNvCxnSpPr>
          <p:nvPr/>
        </p:nvCxnSpPr>
        <p:spPr>
          <a:xfrm rot="5400000" flipH="1" flipV="1">
            <a:off x="25605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1" idx="1"/>
            <a:endCxn id="68" idx="4"/>
          </p:cNvCxnSpPr>
          <p:nvPr/>
        </p:nvCxnSpPr>
        <p:spPr>
          <a:xfrm rot="16200000" flipV="1">
            <a:off x="24574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0" idx="7"/>
            <a:endCxn id="68" idx="3"/>
          </p:cNvCxnSpPr>
          <p:nvPr/>
        </p:nvCxnSpPr>
        <p:spPr>
          <a:xfrm rot="5400000" flipH="1" flipV="1">
            <a:off x="23891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1"/>
            <a:endCxn id="67" idx="5"/>
          </p:cNvCxnSpPr>
          <p:nvPr/>
        </p:nvCxnSpPr>
        <p:spPr>
          <a:xfrm rot="16200000" flipV="1">
            <a:off x="23129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6" idx="1"/>
            <a:endCxn id="75" idx="4"/>
          </p:cNvCxnSpPr>
          <p:nvPr/>
        </p:nvCxnSpPr>
        <p:spPr>
          <a:xfrm rot="16200000" flipV="1">
            <a:off x="26860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9" idx="7"/>
            <a:endCxn id="75" idx="5"/>
          </p:cNvCxnSpPr>
          <p:nvPr/>
        </p:nvCxnSpPr>
        <p:spPr>
          <a:xfrm rot="5400000" flipH="1" flipV="1">
            <a:off x="2644682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9" idx="1"/>
            <a:endCxn id="74" idx="4"/>
          </p:cNvCxnSpPr>
          <p:nvPr/>
        </p:nvCxnSpPr>
        <p:spPr>
          <a:xfrm rot="16200000" flipV="1">
            <a:off x="25336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8" idx="7"/>
            <a:endCxn id="74" idx="6"/>
          </p:cNvCxnSpPr>
          <p:nvPr/>
        </p:nvCxnSpPr>
        <p:spPr>
          <a:xfrm rot="5400000" flipH="1" flipV="1">
            <a:off x="2484391" y="4248151"/>
            <a:ext cx="125459" cy="873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8" idx="1"/>
            <a:endCxn id="73" idx="5"/>
          </p:cNvCxnSpPr>
          <p:nvPr/>
        </p:nvCxnSpPr>
        <p:spPr>
          <a:xfrm rot="16200000" flipV="1">
            <a:off x="2389141" y="42941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7" idx="1"/>
            <a:endCxn id="73" idx="3"/>
          </p:cNvCxnSpPr>
          <p:nvPr/>
        </p:nvCxnSpPr>
        <p:spPr>
          <a:xfrm rot="5400000" flipH="1" flipV="1">
            <a:off x="2286000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33800" y="2895600"/>
            <a:ext cx="118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7. Serialize</a:t>
            </a:r>
            <a:br>
              <a:rPr lang="en-US" i="1" dirty="0" smtClean="0"/>
            </a:br>
            <a:r>
              <a:rPr lang="en-US" i="1" dirty="0" smtClean="0"/>
              <a:t>vertices</a:t>
            </a:r>
            <a:endParaRPr lang="en-US" i="1" dirty="0"/>
          </a:p>
        </p:txBody>
      </p:sp>
      <p:sp>
        <p:nvSpPr>
          <p:cNvPr id="109" name="Freeform 108"/>
          <p:cNvSpPr/>
          <p:nvPr/>
        </p:nvSpPr>
        <p:spPr>
          <a:xfrm>
            <a:off x="2136648" y="4236720"/>
            <a:ext cx="5940552" cy="1239012"/>
          </a:xfrm>
          <a:custGeom>
            <a:avLst/>
            <a:gdLst>
              <a:gd name="connsiteX0" fmla="*/ 5708904 w 5995416"/>
              <a:gd name="connsiteY0" fmla="*/ 0 h 1772412"/>
              <a:gd name="connsiteX1" fmla="*/ 5562600 w 5995416"/>
              <a:gd name="connsiteY1" fmla="*/ 1380744 h 1772412"/>
              <a:gd name="connsiteX2" fmla="*/ 3112008 w 5995416"/>
              <a:gd name="connsiteY2" fmla="*/ 1664208 h 1772412"/>
              <a:gd name="connsiteX3" fmla="*/ 505968 w 5995416"/>
              <a:gd name="connsiteY3" fmla="*/ 1636776 h 1772412"/>
              <a:gd name="connsiteX4" fmla="*/ 76200 w 5995416"/>
              <a:gd name="connsiteY4" fmla="*/ 850392 h 1772412"/>
              <a:gd name="connsiteX0" fmla="*/ 6089904 w 6233160"/>
              <a:gd name="connsiteY0" fmla="*/ 0 h 1239012"/>
              <a:gd name="connsiteX1" fmla="*/ 5562600 w 6233160"/>
              <a:gd name="connsiteY1" fmla="*/ 847344 h 1239012"/>
              <a:gd name="connsiteX2" fmla="*/ 3112008 w 6233160"/>
              <a:gd name="connsiteY2" fmla="*/ 1130808 h 1239012"/>
              <a:gd name="connsiteX3" fmla="*/ 505968 w 6233160"/>
              <a:gd name="connsiteY3" fmla="*/ 1103376 h 1239012"/>
              <a:gd name="connsiteX4" fmla="*/ 76200 w 6233160"/>
              <a:gd name="connsiteY4" fmla="*/ 316992 h 1239012"/>
              <a:gd name="connsiteX0" fmla="*/ 6089904 w 6089904"/>
              <a:gd name="connsiteY0" fmla="*/ 0 h 1239012"/>
              <a:gd name="connsiteX1" fmla="*/ 5562600 w 6089904"/>
              <a:gd name="connsiteY1" fmla="*/ 847344 h 1239012"/>
              <a:gd name="connsiteX2" fmla="*/ 3112008 w 6089904"/>
              <a:gd name="connsiteY2" fmla="*/ 1130808 h 1239012"/>
              <a:gd name="connsiteX3" fmla="*/ 505968 w 6089904"/>
              <a:gd name="connsiteY3" fmla="*/ 1103376 h 1239012"/>
              <a:gd name="connsiteX4" fmla="*/ 76200 w 6089904"/>
              <a:gd name="connsiteY4" fmla="*/ 316992 h 1239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9904" h="1239012">
                <a:moveTo>
                  <a:pt x="6089904" y="0"/>
                </a:moveTo>
                <a:cubicBezTo>
                  <a:pt x="6035040" y="542544"/>
                  <a:pt x="6058916" y="658876"/>
                  <a:pt x="5562600" y="847344"/>
                </a:cubicBezTo>
                <a:cubicBezTo>
                  <a:pt x="5066284" y="1035812"/>
                  <a:pt x="3954780" y="1088136"/>
                  <a:pt x="3112008" y="1130808"/>
                </a:cubicBezTo>
                <a:cubicBezTo>
                  <a:pt x="2269236" y="1173480"/>
                  <a:pt x="1011936" y="1239012"/>
                  <a:pt x="505968" y="1103376"/>
                </a:cubicBezTo>
                <a:cubicBezTo>
                  <a:pt x="0" y="967740"/>
                  <a:pt x="38100" y="642366"/>
                  <a:pt x="76200" y="316992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638800" y="4953000"/>
            <a:ext cx="1752660" cy="646331"/>
          </a:xfrm>
          <a:prstGeom prst="rect">
            <a:avLst/>
          </a:prstGeom>
          <a:noFill/>
          <a:ln>
            <a:noFill/>
            <a:tailEnd w="lg" len="lg"/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8. Monitor</a:t>
            </a:r>
          </a:p>
          <a:p>
            <a:pPr algn="ctr"/>
            <a:r>
              <a:rPr lang="en-US" i="1" dirty="0" smtClean="0"/>
              <a:t>Vertex execution</a:t>
            </a:r>
            <a:endParaRPr lang="en-US" i="1" dirty="0"/>
          </a:p>
        </p:txBody>
      </p:sp>
      <p:sp>
        <p:nvSpPr>
          <p:cNvPr id="116" name="modem"/>
          <p:cNvSpPr>
            <a:spLocks noEditPoints="1" noChangeArrowheads="1"/>
          </p:cNvSpPr>
          <p:nvPr/>
        </p:nvSpPr>
        <p:spPr bwMode="auto">
          <a:xfrm>
            <a:off x="4343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rot="5400000">
            <a:off x="42679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941576" y="4956048"/>
            <a:ext cx="2750820" cy="905256"/>
          </a:xfrm>
          <a:custGeom>
            <a:avLst/>
            <a:gdLst>
              <a:gd name="connsiteX0" fmla="*/ 158496 w 2718816"/>
              <a:gd name="connsiteY0" fmla="*/ 45720 h 905256"/>
              <a:gd name="connsiteX1" fmla="*/ 204216 w 2718816"/>
              <a:gd name="connsiteY1" fmla="*/ 658368 h 905256"/>
              <a:gd name="connsiteX2" fmla="*/ 1383792 w 2718816"/>
              <a:gd name="connsiteY2" fmla="*/ 905256 h 905256"/>
              <a:gd name="connsiteX3" fmla="*/ 2490216 w 2718816"/>
              <a:gd name="connsiteY3" fmla="*/ 822960 h 905256"/>
              <a:gd name="connsiteX4" fmla="*/ 2718816 w 2718816"/>
              <a:gd name="connsiteY4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2490216 w 2756916"/>
              <a:gd name="connsiteY3" fmla="*/ 822960 h 905256"/>
              <a:gd name="connsiteX4" fmla="*/ 2718816 w 2756916"/>
              <a:gd name="connsiteY4" fmla="*/ 432816 h 905256"/>
              <a:gd name="connsiteX5" fmla="*/ 2718816 w 2756916"/>
              <a:gd name="connsiteY5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1773936 w 2756916"/>
              <a:gd name="connsiteY3" fmla="*/ 886968 h 905256"/>
              <a:gd name="connsiteX4" fmla="*/ 2490216 w 2756916"/>
              <a:gd name="connsiteY4" fmla="*/ 822960 h 905256"/>
              <a:gd name="connsiteX5" fmla="*/ 2718816 w 2756916"/>
              <a:gd name="connsiteY5" fmla="*/ 432816 h 905256"/>
              <a:gd name="connsiteX6" fmla="*/ 2718816 w 2756916"/>
              <a:gd name="connsiteY6" fmla="*/ 0 h 905256"/>
              <a:gd name="connsiteX0" fmla="*/ 79248 w 2830068"/>
              <a:gd name="connsiteY0" fmla="*/ 45720 h 905256"/>
              <a:gd name="connsiteX1" fmla="*/ 277368 w 2830068"/>
              <a:gd name="connsiteY1" fmla="*/ 658368 h 905256"/>
              <a:gd name="connsiteX2" fmla="*/ 1456944 w 2830068"/>
              <a:gd name="connsiteY2" fmla="*/ 905256 h 905256"/>
              <a:gd name="connsiteX3" fmla="*/ 1847088 w 2830068"/>
              <a:gd name="connsiteY3" fmla="*/ 886968 h 905256"/>
              <a:gd name="connsiteX4" fmla="*/ 2563368 w 2830068"/>
              <a:gd name="connsiteY4" fmla="*/ 822960 h 905256"/>
              <a:gd name="connsiteX5" fmla="*/ 2791968 w 2830068"/>
              <a:gd name="connsiteY5" fmla="*/ 432816 h 905256"/>
              <a:gd name="connsiteX6" fmla="*/ 2791968 w 2830068"/>
              <a:gd name="connsiteY6" fmla="*/ 0 h 905256"/>
              <a:gd name="connsiteX0" fmla="*/ 31496 w 2782316"/>
              <a:gd name="connsiteY0" fmla="*/ 45720 h 905256"/>
              <a:gd name="connsiteX1" fmla="*/ 229616 w 2782316"/>
              <a:gd name="connsiteY1" fmla="*/ 658368 h 905256"/>
              <a:gd name="connsiteX2" fmla="*/ 1409192 w 2782316"/>
              <a:gd name="connsiteY2" fmla="*/ 905256 h 905256"/>
              <a:gd name="connsiteX3" fmla="*/ 1799336 w 2782316"/>
              <a:gd name="connsiteY3" fmla="*/ 886968 h 905256"/>
              <a:gd name="connsiteX4" fmla="*/ 2515616 w 2782316"/>
              <a:gd name="connsiteY4" fmla="*/ 822960 h 905256"/>
              <a:gd name="connsiteX5" fmla="*/ 2744216 w 2782316"/>
              <a:gd name="connsiteY5" fmla="*/ 432816 h 905256"/>
              <a:gd name="connsiteX6" fmla="*/ 2744216 w 2782316"/>
              <a:gd name="connsiteY6" fmla="*/ 0 h 905256"/>
              <a:gd name="connsiteX0" fmla="*/ 0 w 2750820"/>
              <a:gd name="connsiteY0" fmla="*/ 45720 h 905256"/>
              <a:gd name="connsiteX1" fmla="*/ 198120 w 2750820"/>
              <a:gd name="connsiteY1" fmla="*/ 658368 h 905256"/>
              <a:gd name="connsiteX2" fmla="*/ 1072896 w 2750820"/>
              <a:gd name="connsiteY2" fmla="*/ 905256 h 905256"/>
              <a:gd name="connsiteX3" fmla="*/ 1767840 w 2750820"/>
              <a:gd name="connsiteY3" fmla="*/ 886968 h 905256"/>
              <a:gd name="connsiteX4" fmla="*/ 2484120 w 2750820"/>
              <a:gd name="connsiteY4" fmla="*/ 822960 h 905256"/>
              <a:gd name="connsiteX5" fmla="*/ 2712720 w 2750820"/>
              <a:gd name="connsiteY5" fmla="*/ 432816 h 905256"/>
              <a:gd name="connsiteX6" fmla="*/ 2712720 w 2750820"/>
              <a:gd name="connsiteY6" fmla="*/ 0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0820" h="905256">
                <a:moveTo>
                  <a:pt x="0" y="45720"/>
                </a:moveTo>
                <a:cubicBezTo>
                  <a:pt x="57912" y="252984"/>
                  <a:pt x="19304" y="515112"/>
                  <a:pt x="198120" y="658368"/>
                </a:cubicBezTo>
                <a:cubicBezTo>
                  <a:pt x="376936" y="801624"/>
                  <a:pt x="874776" y="867156"/>
                  <a:pt x="1072896" y="905256"/>
                </a:cubicBezTo>
                <a:lnTo>
                  <a:pt x="1767840" y="886968"/>
                </a:lnTo>
                <a:lnTo>
                  <a:pt x="2484120" y="822960"/>
                </a:lnTo>
                <a:cubicBezTo>
                  <a:pt x="2668524" y="807720"/>
                  <a:pt x="2674620" y="569976"/>
                  <a:pt x="2712720" y="432816"/>
                </a:cubicBezTo>
                <a:cubicBezTo>
                  <a:pt x="2750820" y="295656"/>
                  <a:pt x="2674620" y="135636"/>
                  <a:pt x="2712720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590800" y="5562600"/>
            <a:ext cx="177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4. Query</a:t>
            </a:r>
            <a:br>
              <a:rPr lang="en-US" i="1" dirty="0" smtClean="0"/>
            </a:br>
            <a:r>
              <a:rPr lang="en-US" i="1" dirty="0" smtClean="0"/>
              <a:t>cluster resources</a:t>
            </a:r>
            <a:endParaRPr lang="en-US" i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4953000" y="4343400"/>
            <a:ext cx="9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 </a:t>
            </a:r>
            <a:br>
              <a:rPr lang="en-US" dirty="0" smtClean="0"/>
            </a:br>
            <a:r>
              <a:rPr lang="en-US" dirty="0" smtClean="0"/>
              <a:t>services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0" y="4572000"/>
            <a:ext cx="1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6. Initialize vertices</a:t>
            </a:r>
            <a:endParaRPr lang="en-US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45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08" grpId="0"/>
      <p:bldP spid="109" grpId="0" animBg="1"/>
      <p:bldP spid="110" grpId="0"/>
      <p:bldP spid="118" grpId="0" animBg="1"/>
      <p:bldP spid="119" grpId="0"/>
      <p:bldP spid="5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990601"/>
            <a:ext cx="8839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hlinkClick r:id="rId2"/>
              </a:rPr>
              <a:t>Dryad: Distributed Data-Parallel Programs from Sequential Building Blocks</a:t>
            </a:r>
            <a:endParaRPr lang="en-US" sz="1400" b="1" dirty="0" smtClean="0"/>
          </a:p>
          <a:p>
            <a:r>
              <a:rPr lang="en-US" sz="1400" i="1" dirty="0" smtClean="0"/>
              <a:t>Michael Isard, Mihai Budiu, Yuan Yu, Andrew Birrell, and Dennis Fetterly</a:t>
            </a:r>
          </a:p>
          <a:p>
            <a:r>
              <a:rPr lang="en-US" sz="1400" dirty="0" smtClean="0"/>
              <a:t>European Conference on Computer Systems (</a:t>
            </a:r>
            <a:r>
              <a:rPr lang="en-US" sz="1400" dirty="0" err="1" smtClean="0"/>
              <a:t>EuroSys</a:t>
            </a:r>
            <a:r>
              <a:rPr lang="en-US" sz="1400" dirty="0" smtClean="0"/>
              <a:t>), Lisbon, Portugal, March 21-23, 2007</a:t>
            </a:r>
          </a:p>
          <a:p>
            <a:endParaRPr lang="en-US" sz="1400" b="1" dirty="0" smtClean="0">
              <a:hlinkClick r:id="rId3"/>
            </a:endParaRPr>
          </a:p>
          <a:p>
            <a:r>
              <a:rPr lang="en-US" sz="1400" b="1" dirty="0" smtClean="0">
                <a:hlinkClick r:id="rId3"/>
              </a:rPr>
              <a:t>DryadLINQ: A System for General-Purpose Distributed Data-Parallel Computing Using a High-Level Language</a:t>
            </a:r>
            <a:endParaRPr lang="en-US" sz="1400" b="1" dirty="0" smtClean="0"/>
          </a:p>
          <a:p>
            <a:r>
              <a:rPr lang="en-US" sz="1400" i="1" dirty="0" smtClean="0"/>
              <a:t>Yuan Yu, Michael Isard, Dennis Fetterly, Mihai Budiu, Úlfar Erlingsson, Pradeep Kumar Gunda, and Jon Currey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Symposium on Operating System Design and Implementation (OSDI), San Diego, CA, December 8-10, 2008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hlinkClick r:id="rId3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3"/>
              </a:rPr>
              <a:t>SCOPE: Easy and Efficient Parallel Processing of Massive Data Sets</a:t>
            </a:r>
            <a:r>
              <a:rPr lang="en-US" sz="1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en-US" sz="140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en-US" sz="1400" i="1" dirty="0" smtClean="0"/>
              <a:t>Ronnie Chaiken, Bob Jenkins, Per-</a:t>
            </a:r>
            <a:r>
              <a:rPr lang="en-US" sz="1400" i="1" dirty="0" err="1" smtClean="0"/>
              <a:t>Åke</a:t>
            </a:r>
            <a:r>
              <a:rPr lang="en-US" sz="1400" i="1" dirty="0" smtClean="0"/>
              <a:t> Larson, Bill Ramsey, Darren </a:t>
            </a:r>
            <a:r>
              <a:rPr lang="en-US" sz="1400" i="1" dirty="0" err="1" smtClean="0"/>
              <a:t>Shakib</a:t>
            </a:r>
            <a:r>
              <a:rPr lang="en-US" sz="1400" i="1" dirty="0" smtClean="0"/>
              <a:t>, Simon Weaver, and  </a:t>
            </a:r>
            <a:r>
              <a:rPr lang="en-US" sz="1400" i="1" dirty="0" err="1" smtClean="0"/>
              <a:t>Jingren</a:t>
            </a:r>
            <a:r>
              <a:rPr lang="en-US" sz="1400" i="1" dirty="0" smtClean="0"/>
              <a:t> Zhou</a:t>
            </a:r>
            <a:endParaRPr lang="en-US" sz="1400" dirty="0" smtClean="0">
              <a:latin typeface="Arial" pitchFamily="34" charset="0"/>
              <a:ea typeface="Times New Roman" pitchFamily="18" charset="0"/>
              <a:cs typeface="Arial" pitchFamily="34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/>
              <a:t>Very Large Databases Conference (VLDB), Auckland, New Zealand, August 23-28 2008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hlinkClick r:id="rId4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4"/>
              </a:rPr>
              <a:t>Hunting for problems with Artemis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Gabriela F. </a:t>
            </a:r>
            <a:r>
              <a:rPr lang="en-US" sz="1400" i="1" dirty="0" err="1" smtClean="0"/>
              <a:t>Creţu-Ciocârlie</a:t>
            </a:r>
            <a:r>
              <a:rPr lang="en-US" sz="1400" i="1" dirty="0" smtClean="0"/>
              <a:t>, Mihai Budiu, and Moises Goldszmidt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USENIX Workshop on the Analysis of System Logs (WASL), San Diego, CA, December 7, 2008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 smtClean="0">
                <a:hlinkClick r:id="rId5"/>
              </a:rPr>
              <a:t>DryadInc</a:t>
            </a:r>
            <a:r>
              <a:rPr lang="en-US" sz="1400" b="1" dirty="0" smtClean="0">
                <a:hlinkClick r:id="rId5"/>
              </a:rPr>
              <a:t>: Reusing work in large-scale computations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Lucian Popa, Mihai Budiu, Yuan Yu, and Michael Isard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Workshop on Hot Topics in Cloud Computing (</a:t>
            </a:r>
            <a:r>
              <a:rPr lang="en-US" sz="1400" dirty="0" err="1" smtClean="0"/>
              <a:t>HotCloud</a:t>
            </a:r>
            <a:r>
              <a:rPr lang="en-US" sz="1400" dirty="0" smtClean="0"/>
              <a:t>), San Diego, CA, June 15, 2009 </a:t>
            </a:r>
            <a:br>
              <a:rPr lang="en-US" sz="1400" dirty="0" smtClean="0"/>
            </a:b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6" action="ppaction://hlinkfile"/>
              </a:rPr>
              <a:t>Distributed Aggregation for Data-Parallel Computing: Interfaces and Implementations</a:t>
            </a:r>
            <a:r>
              <a:rPr lang="en-US" sz="1400" dirty="0" smtClean="0"/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/>
              <a:t>Yuan Yu, Pradeep Kumar Gunda, and Michael Isard,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/>
              <a:t>ACM Symposium on Operating Systems Principles (SOSP), October 2009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r>
              <a:rPr lang="en-US" sz="1400" b="1" dirty="0" smtClean="0">
                <a:hlinkClick r:id="rId7"/>
              </a:rPr>
              <a:t>Quincy: Fair Scheduling for Distributed Computing Clusters</a:t>
            </a:r>
            <a:endParaRPr lang="en-US" sz="1400" b="1" dirty="0" smtClean="0"/>
          </a:p>
          <a:p>
            <a:pPr lvl="0"/>
            <a:r>
              <a:rPr lang="en-US" sz="1400" i="1" dirty="0" smtClean="0"/>
              <a:t>Michael Isard, Vijayan Prabhakaran, Jon Currey, Udi Wieder, Kunal Talwar, and Andrew Goldberg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ACM Symposium on Operating Systems Principles (SOSP), October 2009</a:t>
            </a:r>
            <a:endParaRPr lang="en-US" sz="1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loud"/>
          <p:cNvSpPr>
            <a:spLocks noChangeAspect="1" noEditPoints="1" noChangeArrowheads="1"/>
          </p:cNvSpPr>
          <p:nvPr/>
        </p:nvSpPr>
        <p:spPr bwMode="auto">
          <a:xfrm rot="21391382" flipV="1">
            <a:off x="279414" y="1743541"/>
            <a:ext cx="7877004" cy="1991417"/>
          </a:xfrm>
          <a:custGeom>
            <a:avLst/>
            <a:gdLst>
              <a:gd name="T0" fmla="*/ 21273 w 21600"/>
              <a:gd name="T1" fmla="*/ 1171575 h 21600"/>
              <a:gd name="T2" fmla="*/ 3429000 w 21600"/>
              <a:gd name="T3" fmla="*/ 2340655 h 21600"/>
              <a:gd name="T4" fmla="*/ 6852285 w 21600"/>
              <a:gd name="T5" fmla="*/ 1171575 h 21600"/>
              <a:gd name="T6" fmla="*/ 3429000 w 21600"/>
              <a:gd name="T7" fmla="*/ 133972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30"/>
          <p:cNvSpPr>
            <a:spLocks noChangeArrowheads="1"/>
          </p:cNvSpPr>
          <p:nvPr/>
        </p:nvSpPr>
        <p:spPr bwMode="auto">
          <a:xfrm>
            <a:off x="1447800" y="1371600"/>
            <a:ext cx="327660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5" name="Cloud"/>
          <p:cNvSpPr>
            <a:spLocks noChangeAspect="1" noEditPoints="1" noChangeArrowheads="1"/>
          </p:cNvSpPr>
          <p:nvPr/>
        </p:nvSpPr>
        <p:spPr bwMode="auto">
          <a:xfrm rot="21391382" flipV="1">
            <a:off x="511338" y="1751624"/>
            <a:ext cx="6080157" cy="1986796"/>
          </a:xfrm>
          <a:custGeom>
            <a:avLst/>
            <a:gdLst>
              <a:gd name="T0" fmla="*/ 21273 w 21600"/>
              <a:gd name="T1" fmla="*/ 1171575 h 21600"/>
              <a:gd name="T2" fmla="*/ 3429000 w 21600"/>
              <a:gd name="T3" fmla="*/ 2340655 h 21600"/>
              <a:gd name="T4" fmla="*/ 6852285 w 21600"/>
              <a:gd name="T5" fmla="*/ 1171575 h 21600"/>
              <a:gd name="T6" fmla="*/ 3429000 w 21600"/>
              <a:gd name="T7" fmla="*/ 133972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 Computation</a:t>
            </a:r>
            <a:endParaRPr lang="en-US" dirty="0"/>
          </a:p>
        </p:txBody>
      </p:sp>
      <p:sp>
        <p:nvSpPr>
          <p:cNvPr id="4" name="Cloud"/>
          <p:cNvSpPr>
            <a:spLocks noChangeAspect="1" noEditPoints="1" noChangeArrowheads="1"/>
          </p:cNvSpPr>
          <p:nvPr/>
        </p:nvSpPr>
        <p:spPr bwMode="auto">
          <a:xfrm rot="21391382" flipV="1">
            <a:off x="661783" y="1882779"/>
            <a:ext cx="4349270" cy="1852907"/>
          </a:xfrm>
          <a:custGeom>
            <a:avLst/>
            <a:gdLst>
              <a:gd name="T0" fmla="*/ 21273 w 21600"/>
              <a:gd name="T1" fmla="*/ 1171575 h 21600"/>
              <a:gd name="T2" fmla="*/ 3429000 w 21600"/>
              <a:gd name="T3" fmla="*/ 2340655 h 21600"/>
              <a:gd name="T4" fmla="*/ 6852285 w 21600"/>
              <a:gd name="T5" fmla="*/ 1171575 h 21600"/>
              <a:gd name="T6" fmla="*/ 3429000 w 21600"/>
              <a:gd name="T7" fmla="*/ 133972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62000" y="3730980"/>
            <a:ext cx="4114800" cy="457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4"/>
          <p:cNvSpPr>
            <a:spLocks noChangeArrowheads="1"/>
          </p:cNvSpPr>
          <p:nvPr/>
        </p:nvSpPr>
        <p:spPr bwMode="auto">
          <a:xfrm>
            <a:off x="1085850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8" name="AutoShape 6"/>
          <p:cNvCxnSpPr>
            <a:cxnSpLocks noChangeShapeType="1"/>
            <a:stCxn id="7" idx="0"/>
          </p:cNvCxnSpPr>
          <p:nvPr/>
        </p:nvCxnSpPr>
        <p:spPr bwMode="auto">
          <a:xfrm flipV="1">
            <a:off x="1279525" y="3478568"/>
            <a:ext cx="4763" cy="3444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2479675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" name="AutoShape 9"/>
          <p:cNvCxnSpPr>
            <a:cxnSpLocks noChangeShapeType="1"/>
            <a:stCxn id="9" idx="0"/>
          </p:cNvCxnSpPr>
          <p:nvPr/>
        </p:nvCxnSpPr>
        <p:spPr bwMode="auto">
          <a:xfrm flipV="1">
            <a:off x="2673350" y="3478568"/>
            <a:ext cx="4763" cy="3444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1782763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2" name="AutoShape 12"/>
          <p:cNvCxnSpPr>
            <a:cxnSpLocks noChangeShapeType="1"/>
            <a:stCxn id="11" idx="0"/>
          </p:cNvCxnSpPr>
          <p:nvPr/>
        </p:nvCxnSpPr>
        <p:spPr bwMode="auto">
          <a:xfrm flipV="1">
            <a:off x="1976438" y="3478568"/>
            <a:ext cx="4762" cy="3444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260850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4" name="AutoShape 15"/>
          <p:cNvCxnSpPr>
            <a:cxnSpLocks noChangeShapeType="1"/>
            <a:stCxn id="13" idx="0"/>
          </p:cNvCxnSpPr>
          <p:nvPr/>
        </p:nvCxnSpPr>
        <p:spPr bwMode="auto">
          <a:xfrm flipV="1">
            <a:off x="4454525" y="3478568"/>
            <a:ext cx="4763" cy="3444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3332163" y="3581400"/>
            <a:ext cx="9286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16" name="Rectangle 30"/>
          <p:cNvSpPr>
            <a:spLocks noChangeArrowheads="1"/>
          </p:cNvSpPr>
          <p:nvPr/>
        </p:nvSpPr>
        <p:spPr bwMode="auto">
          <a:xfrm>
            <a:off x="1447800" y="1371600"/>
            <a:ext cx="274320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17" name="Oval 31"/>
          <p:cNvSpPr>
            <a:spLocks noChangeArrowheads="1"/>
          </p:cNvSpPr>
          <p:nvPr/>
        </p:nvSpPr>
        <p:spPr bwMode="auto">
          <a:xfrm>
            <a:off x="1676400" y="14478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32"/>
          <p:cNvSpPr>
            <a:spLocks noChangeArrowheads="1"/>
          </p:cNvSpPr>
          <p:nvPr/>
        </p:nvSpPr>
        <p:spPr bwMode="auto">
          <a:xfrm>
            <a:off x="2743200" y="14478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34"/>
          <p:cNvSpPr>
            <a:spLocks noChangeShapeType="1"/>
          </p:cNvSpPr>
          <p:nvPr/>
        </p:nvSpPr>
        <p:spPr bwMode="auto">
          <a:xfrm flipV="1">
            <a:off x="1865313" y="1676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H="1" flipV="1">
            <a:off x="2954338" y="1676400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4876800" y="3730980"/>
            <a:ext cx="1143000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2" name="Oval 38"/>
          <p:cNvSpPr>
            <a:spLocks noChangeArrowheads="1"/>
          </p:cNvSpPr>
          <p:nvPr/>
        </p:nvSpPr>
        <p:spPr bwMode="auto">
          <a:xfrm>
            <a:off x="4953000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39"/>
          <p:cNvSpPr>
            <a:spLocks noChangeShapeType="1"/>
          </p:cNvSpPr>
          <p:nvPr/>
        </p:nvSpPr>
        <p:spPr bwMode="auto">
          <a:xfrm flipV="1">
            <a:off x="5149850" y="351031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40"/>
          <p:cNvSpPr>
            <a:spLocks noChangeArrowheads="1"/>
          </p:cNvSpPr>
          <p:nvPr/>
        </p:nvSpPr>
        <p:spPr bwMode="auto">
          <a:xfrm>
            <a:off x="5486400" y="382305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41"/>
          <p:cNvSpPr>
            <a:spLocks noChangeShapeType="1"/>
          </p:cNvSpPr>
          <p:nvPr/>
        </p:nvSpPr>
        <p:spPr bwMode="auto">
          <a:xfrm flipV="1">
            <a:off x="5691188" y="351984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Text Box 42"/>
          <p:cNvSpPr txBox="1">
            <a:spLocks noChangeArrowheads="1"/>
          </p:cNvSpPr>
          <p:nvPr/>
        </p:nvSpPr>
        <p:spPr bwMode="auto">
          <a:xfrm>
            <a:off x="2133600" y="1219200"/>
            <a:ext cx="9286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27" name="Oval 44"/>
          <p:cNvSpPr>
            <a:spLocks noChangeArrowheads="1"/>
          </p:cNvSpPr>
          <p:nvPr/>
        </p:nvSpPr>
        <p:spPr bwMode="auto">
          <a:xfrm>
            <a:off x="3505200" y="14478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45"/>
          <p:cNvSpPr>
            <a:spLocks noChangeShapeType="1"/>
          </p:cNvSpPr>
          <p:nvPr/>
        </p:nvSpPr>
        <p:spPr bwMode="auto">
          <a:xfrm flipV="1">
            <a:off x="3706813" y="1676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Rectangle 55"/>
          <p:cNvSpPr>
            <a:spLocks noChangeArrowheads="1"/>
          </p:cNvSpPr>
          <p:nvPr/>
        </p:nvSpPr>
        <p:spPr bwMode="auto">
          <a:xfrm>
            <a:off x="533400" y="4495800"/>
            <a:ext cx="7924800" cy="19812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en-US" sz="3300" b="1" dirty="0" smtClean="0"/>
              <a:t>Goal: </a:t>
            </a:r>
            <a:r>
              <a:rPr lang="en-US" sz="3300" b="1" i="1" dirty="0" smtClean="0"/>
              <a:t>Reuse</a:t>
            </a:r>
            <a:r>
              <a:rPr lang="en-US" sz="3300" b="1" dirty="0" smtClean="0"/>
              <a:t> (part of) prior computations to: </a:t>
            </a:r>
          </a:p>
          <a:p>
            <a:pPr>
              <a:buFontTx/>
              <a:buChar char="-"/>
              <a:defRPr/>
            </a:pPr>
            <a:r>
              <a:rPr lang="en-US" sz="3300" b="1" dirty="0" smtClean="0"/>
              <a:t> </a:t>
            </a:r>
            <a:r>
              <a:rPr lang="en-US" sz="3300" dirty="0" smtClean="0"/>
              <a:t>Speed up the current job</a:t>
            </a:r>
          </a:p>
          <a:p>
            <a:pPr>
              <a:buFontTx/>
              <a:buChar char="-"/>
              <a:defRPr/>
            </a:pPr>
            <a:r>
              <a:rPr lang="en-US" sz="3300" dirty="0" smtClean="0"/>
              <a:t> Increase cluster throughput</a:t>
            </a:r>
          </a:p>
          <a:p>
            <a:pPr>
              <a:buFontTx/>
              <a:buChar char="-"/>
              <a:defRPr/>
            </a:pPr>
            <a:r>
              <a:rPr lang="en-US" sz="3300" dirty="0" smtClean="0"/>
              <a:t> Reduce energy and costs</a:t>
            </a:r>
            <a:endParaRPr lang="en-US" sz="3300" dirty="0"/>
          </a:p>
        </p:txBody>
      </p:sp>
      <p:sp>
        <p:nvSpPr>
          <p:cNvPr id="36" name="Rectangle 37"/>
          <p:cNvSpPr>
            <a:spLocks noChangeArrowheads="1"/>
          </p:cNvSpPr>
          <p:nvPr/>
        </p:nvSpPr>
        <p:spPr bwMode="auto">
          <a:xfrm>
            <a:off x="6030558" y="3726366"/>
            <a:ext cx="1143000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7" name="Oval 38"/>
          <p:cNvSpPr>
            <a:spLocks noChangeArrowheads="1"/>
          </p:cNvSpPr>
          <p:nvPr/>
        </p:nvSpPr>
        <p:spPr bwMode="auto">
          <a:xfrm>
            <a:off x="6106758" y="382587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39"/>
          <p:cNvSpPr>
            <a:spLocks noChangeShapeType="1"/>
          </p:cNvSpPr>
          <p:nvPr/>
        </p:nvSpPr>
        <p:spPr bwMode="auto">
          <a:xfrm flipV="1">
            <a:off x="6303608" y="3513138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40"/>
          <p:cNvSpPr>
            <a:spLocks noChangeArrowheads="1"/>
          </p:cNvSpPr>
          <p:nvPr/>
        </p:nvSpPr>
        <p:spPr bwMode="auto">
          <a:xfrm>
            <a:off x="6640158" y="3825875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41"/>
          <p:cNvSpPr>
            <a:spLocks noChangeShapeType="1"/>
          </p:cNvSpPr>
          <p:nvPr/>
        </p:nvSpPr>
        <p:spPr bwMode="auto">
          <a:xfrm flipV="1">
            <a:off x="6844946" y="3522663"/>
            <a:ext cx="0" cy="30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31"/>
          <p:cNvSpPr>
            <a:spLocks noChangeArrowheads="1"/>
          </p:cNvSpPr>
          <p:nvPr/>
        </p:nvSpPr>
        <p:spPr bwMode="auto">
          <a:xfrm>
            <a:off x="4108450" y="14478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 flipV="1">
            <a:off x="4297363" y="1676400"/>
            <a:ext cx="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7641516" y="1454017"/>
            <a:ext cx="124104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Outputs</a:t>
            </a:r>
            <a:endParaRPr lang="en-US" sz="2500" dirty="0"/>
          </a:p>
        </p:txBody>
      </p:sp>
      <p:sp>
        <p:nvSpPr>
          <p:cNvPr id="53" name="TextBox 52"/>
          <p:cNvSpPr txBox="1"/>
          <p:nvPr/>
        </p:nvSpPr>
        <p:spPr>
          <a:xfrm>
            <a:off x="7648592" y="3723752"/>
            <a:ext cx="11144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Inputs</a:t>
            </a:r>
            <a:endParaRPr lang="en-US" sz="2500" dirty="0"/>
          </a:p>
        </p:txBody>
      </p:sp>
      <p:cxnSp>
        <p:nvCxnSpPr>
          <p:cNvPr id="54" name="Straight Arrow Connector 53"/>
          <p:cNvCxnSpPr/>
          <p:nvPr/>
        </p:nvCxnSpPr>
        <p:spPr>
          <a:xfrm rot="10800000">
            <a:off x="7235318" y="3960812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rot="10800000">
            <a:off x="7228243" y="16764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24000" y="2286000"/>
            <a:ext cx="22314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Distributed </a:t>
            </a:r>
          </a:p>
          <a:p>
            <a:r>
              <a:rPr lang="en-US" sz="3000" dirty="0" smtClean="0"/>
              <a:t>Computation</a:t>
            </a:r>
            <a:endParaRPr lang="en-US" sz="3000" dirty="0"/>
          </a:p>
        </p:txBody>
      </p:sp>
      <p:sp>
        <p:nvSpPr>
          <p:cNvPr id="46" name="TextBox 45"/>
          <p:cNvSpPr txBox="1"/>
          <p:nvPr/>
        </p:nvSpPr>
        <p:spPr>
          <a:xfrm>
            <a:off x="2133600" y="4267200"/>
            <a:ext cx="29688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Append-only data</a:t>
            </a:r>
            <a:endParaRPr lang="en-US" sz="3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3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 Two Approaches</a:t>
            </a:r>
            <a:endParaRPr 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1752600"/>
            <a:ext cx="8458200" cy="18288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1.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Reuse </a:t>
            </a:r>
            <a:r>
              <a:rPr kumimoji="0" lang="en-US" sz="28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Identical computations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 the past</a:t>
            </a:r>
          </a:p>
          <a:p>
            <a:pPr marL="990600" marR="0" lvl="1" indent="-5334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(like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make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or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memoization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1000" y="3886200"/>
            <a:ext cx="8458200" cy="220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</a:pPr>
            <a:r>
              <a:rPr lang="en-US" sz="3200" b="1" dirty="0"/>
              <a:t>2.</a:t>
            </a:r>
            <a:r>
              <a:rPr lang="en-US" sz="3200" dirty="0"/>
              <a:t> </a:t>
            </a:r>
            <a:r>
              <a:rPr lang="en-US" sz="2800" dirty="0" smtClean="0"/>
              <a:t>Do </a:t>
            </a:r>
            <a:r>
              <a:rPr lang="en-US" sz="2800" dirty="0"/>
              <a:t>only </a:t>
            </a:r>
            <a:r>
              <a:rPr lang="en-US" sz="2800" i="1" dirty="0"/>
              <a:t>incremental computation </a:t>
            </a:r>
            <a:r>
              <a:rPr lang="en-US" sz="2800" dirty="0" smtClean="0"/>
              <a:t>on the new data 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sz="2800" dirty="0" smtClean="0"/>
              <a:t>and </a:t>
            </a:r>
            <a:r>
              <a:rPr lang="en-US" sz="2800" b="1" i="1" dirty="0" smtClean="0"/>
              <a:t>Merge</a:t>
            </a:r>
            <a:r>
              <a:rPr lang="en-US" sz="2800" dirty="0" smtClean="0"/>
              <a:t> results with the previous ones</a:t>
            </a:r>
          </a:p>
          <a:p>
            <a:pPr marL="990600" lvl="1" indent="-533400">
              <a:spcBef>
                <a:spcPct val="20000"/>
              </a:spcBef>
            </a:pPr>
            <a:r>
              <a:rPr lang="en-US" sz="2800" dirty="0" smtClean="0"/>
              <a:t>(</a:t>
            </a:r>
            <a:r>
              <a:rPr lang="en-US" sz="2800" dirty="0"/>
              <a:t>like </a:t>
            </a:r>
            <a:r>
              <a:rPr lang="en-US" sz="2800" dirty="0">
                <a:latin typeface="Courier New" pitchFamily="49" charset="0"/>
              </a:rPr>
              <a:t>patch</a:t>
            </a:r>
            <a:r>
              <a:rPr lang="en-US" sz="2800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Implemented for </a:t>
            </a:r>
            <a:r>
              <a:rPr lang="en-US" b="1" dirty="0" smtClean="0"/>
              <a:t>Dryad</a:t>
            </a:r>
          </a:p>
          <a:p>
            <a:pPr lvl="1"/>
            <a:r>
              <a:rPr lang="en-US" dirty="0" smtClean="0"/>
              <a:t>Dryad Job = Computational DAG</a:t>
            </a:r>
          </a:p>
          <a:p>
            <a:pPr lvl="2"/>
            <a:r>
              <a:rPr lang="en-US" sz="2600" b="1" dirty="0" smtClean="0"/>
              <a:t>Vertex:</a:t>
            </a:r>
            <a:r>
              <a:rPr lang="en-US" sz="2600" dirty="0" smtClean="0"/>
              <a:t> arbitrary computation + inputs/outputs</a:t>
            </a:r>
          </a:p>
          <a:p>
            <a:pPr lvl="2"/>
            <a:r>
              <a:rPr lang="en-US" sz="2600" b="1" dirty="0" smtClean="0"/>
              <a:t>Edge:</a:t>
            </a:r>
            <a:r>
              <a:rPr lang="en-US" sz="2600" dirty="0" smtClean="0"/>
              <a:t> data flows</a:t>
            </a:r>
          </a:p>
        </p:txBody>
      </p:sp>
      <p:sp>
        <p:nvSpPr>
          <p:cNvPr id="4" name="Rectangle 91"/>
          <p:cNvSpPr>
            <a:spLocks noChangeArrowheads="1"/>
          </p:cNvSpPr>
          <p:nvPr/>
        </p:nvSpPr>
        <p:spPr bwMode="auto">
          <a:xfrm>
            <a:off x="381000" y="3505200"/>
            <a:ext cx="8382000" cy="27432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4" name="Text Box 90"/>
          <p:cNvSpPr txBox="1">
            <a:spLocks noChangeArrowheads="1"/>
          </p:cNvSpPr>
          <p:nvPr/>
        </p:nvSpPr>
        <p:spPr bwMode="auto">
          <a:xfrm>
            <a:off x="457200" y="3505200"/>
            <a:ext cx="2514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Simple Example: </a:t>
            </a:r>
          </a:p>
          <a:p>
            <a:r>
              <a:rPr lang="en-US" sz="2400" dirty="0" smtClean="0"/>
              <a:t>Record Count</a:t>
            </a:r>
            <a:endParaRPr lang="en-US" sz="2400" dirty="0"/>
          </a:p>
        </p:txBody>
      </p:sp>
      <p:sp>
        <p:nvSpPr>
          <p:cNvPr id="55" name="Oval 127"/>
          <p:cNvSpPr>
            <a:spLocks noChangeArrowheads="1"/>
          </p:cNvSpPr>
          <p:nvPr/>
        </p:nvSpPr>
        <p:spPr bwMode="auto">
          <a:xfrm>
            <a:off x="5638895" y="5032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6" name="AutoShape 129"/>
          <p:cNvCxnSpPr>
            <a:cxnSpLocks noChangeShapeType="1"/>
          </p:cNvCxnSpPr>
          <p:nvPr/>
        </p:nvCxnSpPr>
        <p:spPr bwMode="auto">
          <a:xfrm flipV="1">
            <a:off x="5859557" y="5297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7" name="Oval 133"/>
          <p:cNvSpPr>
            <a:spLocks noChangeArrowheads="1"/>
          </p:cNvSpPr>
          <p:nvPr/>
        </p:nvSpPr>
        <p:spPr bwMode="auto">
          <a:xfrm>
            <a:off x="6470148" y="5460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8" name="AutoShape 135"/>
          <p:cNvCxnSpPr>
            <a:cxnSpLocks noChangeShapeType="1"/>
            <a:stCxn id="57" idx="0"/>
          </p:cNvCxnSpPr>
          <p:nvPr/>
        </p:nvCxnSpPr>
        <p:spPr bwMode="auto">
          <a:xfrm flipV="1">
            <a:off x="6701923" y="5297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9" name="Oval 139"/>
          <p:cNvSpPr>
            <a:spLocks noChangeArrowheads="1"/>
          </p:cNvSpPr>
          <p:nvPr/>
        </p:nvSpPr>
        <p:spPr bwMode="auto">
          <a:xfrm>
            <a:off x="6470650" y="5032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0" name="Oval 151"/>
          <p:cNvSpPr>
            <a:spLocks noChangeArrowheads="1"/>
          </p:cNvSpPr>
          <p:nvPr/>
        </p:nvSpPr>
        <p:spPr bwMode="auto">
          <a:xfrm>
            <a:off x="6038635" y="4341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1" name="AutoShape 152"/>
          <p:cNvCxnSpPr>
            <a:cxnSpLocks noChangeShapeType="1"/>
            <a:stCxn id="55" idx="0"/>
            <a:endCxn id="60" idx="4"/>
          </p:cNvCxnSpPr>
          <p:nvPr/>
        </p:nvCxnSpPr>
        <p:spPr bwMode="auto">
          <a:xfrm rot="5400000" flipH="1" flipV="1">
            <a:off x="5858611" y="4623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2" name="AutoShape 153"/>
          <p:cNvCxnSpPr>
            <a:cxnSpLocks noChangeShapeType="1"/>
            <a:stCxn id="59" idx="0"/>
            <a:endCxn id="60" idx="4"/>
          </p:cNvCxnSpPr>
          <p:nvPr/>
        </p:nvCxnSpPr>
        <p:spPr bwMode="auto">
          <a:xfrm rot="16200000" flipV="1">
            <a:off x="6274488" y="4604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3" name="AutoShape 154"/>
          <p:cNvCxnSpPr>
            <a:cxnSpLocks noChangeShapeType="1"/>
            <a:stCxn id="60" idx="0"/>
          </p:cNvCxnSpPr>
          <p:nvPr/>
        </p:nvCxnSpPr>
        <p:spPr bwMode="auto">
          <a:xfrm rot="16200000" flipV="1">
            <a:off x="6153886" y="4228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4" name="Text Box 165"/>
          <p:cNvSpPr txBox="1">
            <a:spLocks noChangeArrowheads="1"/>
          </p:cNvSpPr>
          <p:nvPr/>
        </p:nvSpPr>
        <p:spPr bwMode="auto">
          <a:xfrm>
            <a:off x="4484783" y="4281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65" name="Text Box 166"/>
          <p:cNvSpPr txBox="1">
            <a:spLocks noChangeArrowheads="1"/>
          </p:cNvSpPr>
          <p:nvPr/>
        </p:nvSpPr>
        <p:spPr bwMode="auto">
          <a:xfrm>
            <a:off x="4259638" y="3810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66" name="Text Box 167"/>
          <p:cNvSpPr txBox="1">
            <a:spLocks noChangeArrowheads="1"/>
          </p:cNvSpPr>
          <p:nvPr/>
        </p:nvSpPr>
        <p:spPr bwMode="auto">
          <a:xfrm>
            <a:off x="3962400" y="5398408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67" name="Text Box 165"/>
          <p:cNvSpPr txBox="1">
            <a:spLocks noChangeArrowheads="1"/>
          </p:cNvSpPr>
          <p:nvPr/>
        </p:nvSpPr>
        <p:spPr bwMode="auto">
          <a:xfrm>
            <a:off x="4484783" y="4992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68" name="Oval 133"/>
          <p:cNvSpPr>
            <a:spLocks noChangeArrowheads="1"/>
          </p:cNvSpPr>
          <p:nvPr/>
        </p:nvSpPr>
        <p:spPr bwMode="auto">
          <a:xfrm>
            <a:off x="5639815" y="5449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9" name="Oval 155"/>
          <p:cNvSpPr>
            <a:spLocks noChangeArrowheads="1"/>
          </p:cNvSpPr>
          <p:nvPr/>
        </p:nvSpPr>
        <p:spPr bwMode="auto">
          <a:xfrm>
            <a:off x="6072951" y="3849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Identical Computation</a:t>
            </a: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762000" y="1447800"/>
            <a:ext cx="2743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Record Count</a:t>
            </a:r>
            <a:endParaRPr lang="en-US" sz="3200" dirty="0"/>
          </a:p>
        </p:txBody>
      </p:sp>
      <p:sp>
        <p:nvSpPr>
          <p:cNvPr id="63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4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5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6" name="AutoShape 135"/>
          <p:cNvCxnSpPr>
            <a:cxnSpLocks noChangeShapeType="1"/>
            <a:stCxn id="65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7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8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9" name="AutoShape 152"/>
          <p:cNvCxnSpPr>
            <a:cxnSpLocks noChangeShapeType="1"/>
            <a:stCxn id="63" idx="0"/>
            <a:endCxn id="68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0" name="AutoShape 153"/>
          <p:cNvCxnSpPr>
            <a:cxnSpLocks noChangeShapeType="1"/>
            <a:stCxn id="67" idx="0"/>
            <a:endCxn id="68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54"/>
          <p:cNvCxnSpPr>
            <a:cxnSpLocks noChangeShapeType="1"/>
            <a:stCxn id="68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Text Box 165"/>
          <p:cNvSpPr txBox="1">
            <a:spLocks noChangeArrowheads="1"/>
          </p:cNvSpPr>
          <p:nvPr/>
        </p:nvSpPr>
        <p:spPr bwMode="auto">
          <a:xfrm>
            <a:off x="1589183" y="3519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73" name="Text Box 166"/>
          <p:cNvSpPr txBox="1">
            <a:spLocks noChangeArrowheads="1"/>
          </p:cNvSpPr>
          <p:nvPr/>
        </p:nvSpPr>
        <p:spPr bwMode="auto">
          <a:xfrm>
            <a:off x="1364038" y="3048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74" name="Text Box 167"/>
          <p:cNvSpPr txBox="1">
            <a:spLocks noChangeArrowheads="1"/>
          </p:cNvSpPr>
          <p:nvPr/>
        </p:nvSpPr>
        <p:spPr bwMode="auto">
          <a:xfrm>
            <a:off x="1066800" y="4687669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75" name="Text Box 165"/>
          <p:cNvSpPr txBox="1">
            <a:spLocks noChangeArrowheads="1"/>
          </p:cNvSpPr>
          <p:nvPr/>
        </p:nvSpPr>
        <p:spPr bwMode="auto">
          <a:xfrm>
            <a:off x="1589183" y="4230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6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78" name="Text Box 169"/>
          <p:cNvSpPr txBox="1">
            <a:spLocks noChangeArrowheads="1"/>
          </p:cNvSpPr>
          <p:nvPr/>
        </p:nvSpPr>
        <p:spPr bwMode="auto">
          <a:xfrm>
            <a:off x="6019800" y="2438400"/>
            <a:ext cx="312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/>
              <a:t>First execution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DAG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Identical Computation</a:t>
            </a:r>
          </a:p>
        </p:txBody>
      </p:sp>
      <p:sp>
        <p:nvSpPr>
          <p:cNvPr id="18468" name="Text Box 169"/>
          <p:cNvSpPr txBox="1">
            <a:spLocks noChangeArrowheads="1"/>
          </p:cNvSpPr>
          <p:nvPr/>
        </p:nvSpPr>
        <p:spPr bwMode="auto">
          <a:xfrm>
            <a:off x="6019800" y="2438400"/>
            <a:ext cx="312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/>
              <a:t>Second execution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DAG </a:t>
            </a: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762000" y="1447800"/>
            <a:ext cx="32004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Record Count</a:t>
            </a:r>
            <a:endParaRPr lang="en-US" sz="3200" dirty="0"/>
          </a:p>
        </p:txBody>
      </p:sp>
      <p:sp>
        <p:nvSpPr>
          <p:cNvPr id="63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4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5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6" name="AutoShape 135"/>
          <p:cNvCxnSpPr>
            <a:cxnSpLocks noChangeShapeType="1"/>
            <a:stCxn id="65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7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8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9" name="AutoShape 152"/>
          <p:cNvCxnSpPr>
            <a:cxnSpLocks noChangeShapeType="1"/>
            <a:stCxn id="63" idx="0"/>
            <a:endCxn id="68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0" name="AutoShape 153"/>
          <p:cNvCxnSpPr>
            <a:cxnSpLocks noChangeShapeType="1"/>
            <a:stCxn id="67" idx="0"/>
            <a:endCxn id="68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54"/>
          <p:cNvCxnSpPr>
            <a:cxnSpLocks noChangeShapeType="1"/>
            <a:stCxn id="68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Text Box 165"/>
          <p:cNvSpPr txBox="1">
            <a:spLocks noChangeArrowheads="1"/>
          </p:cNvSpPr>
          <p:nvPr/>
        </p:nvSpPr>
        <p:spPr bwMode="auto">
          <a:xfrm>
            <a:off x="1589183" y="3519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73" name="Text Box 166"/>
          <p:cNvSpPr txBox="1">
            <a:spLocks noChangeArrowheads="1"/>
          </p:cNvSpPr>
          <p:nvPr/>
        </p:nvSpPr>
        <p:spPr bwMode="auto">
          <a:xfrm>
            <a:off x="1364038" y="3048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74" name="Text Box 167"/>
          <p:cNvSpPr txBox="1">
            <a:spLocks noChangeArrowheads="1"/>
          </p:cNvSpPr>
          <p:nvPr/>
        </p:nvSpPr>
        <p:spPr bwMode="auto">
          <a:xfrm>
            <a:off x="1066800" y="4687669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75" name="Text Box 165"/>
          <p:cNvSpPr txBox="1">
            <a:spLocks noChangeArrowheads="1"/>
          </p:cNvSpPr>
          <p:nvPr/>
        </p:nvSpPr>
        <p:spPr bwMode="auto">
          <a:xfrm>
            <a:off x="1589183" y="4230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6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20" name="Oval 185" descr="Wide upward diagonal"/>
          <p:cNvSpPr>
            <a:spLocks noChangeArrowheads="1"/>
          </p:cNvSpPr>
          <p:nvPr/>
        </p:nvSpPr>
        <p:spPr bwMode="auto">
          <a:xfrm>
            <a:off x="4419600" y="4712076"/>
            <a:ext cx="463550" cy="273050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I3</a:t>
            </a:r>
            <a:endParaRPr lang="en-US" dirty="0"/>
          </a:p>
        </p:txBody>
      </p:sp>
      <p:sp>
        <p:nvSpPr>
          <p:cNvPr id="21" name="Oval 186" descr="Wide upward diagonal"/>
          <p:cNvSpPr>
            <a:spLocks noChangeArrowheads="1"/>
          </p:cNvSpPr>
          <p:nvPr/>
        </p:nvSpPr>
        <p:spPr bwMode="auto">
          <a:xfrm>
            <a:off x="4419600" y="4275513"/>
            <a:ext cx="463550" cy="273050"/>
          </a:xfrm>
          <a:prstGeom prst="ellipse">
            <a:avLst/>
          </a:prstGeom>
          <a:pattFill prst="wdUpDiag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2" name="AutoShape 187"/>
          <p:cNvCxnSpPr>
            <a:cxnSpLocks noChangeShapeType="1"/>
            <a:stCxn id="20" idx="0"/>
            <a:endCxn id="21" idx="4"/>
          </p:cNvCxnSpPr>
          <p:nvPr/>
        </p:nvCxnSpPr>
        <p:spPr bwMode="auto">
          <a:xfrm flipV="1">
            <a:off x="4651375" y="4548563"/>
            <a:ext cx="0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153"/>
          <p:cNvCxnSpPr>
            <a:cxnSpLocks noChangeShapeType="1"/>
            <a:stCxn id="21" idx="0"/>
            <a:endCxn id="68" idx="4"/>
          </p:cNvCxnSpPr>
          <p:nvPr/>
        </p:nvCxnSpPr>
        <p:spPr bwMode="auto">
          <a:xfrm rot="16200000" flipV="1">
            <a:off x="3798485" y="3422623"/>
            <a:ext cx="426041" cy="12797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2" name="Text Box 162"/>
          <p:cNvSpPr txBox="1">
            <a:spLocks noChangeArrowheads="1"/>
          </p:cNvSpPr>
          <p:nvPr/>
        </p:nvSpPr>
        <p:spPr bwMode="auto">
          <a:xfrm>
            <a:off x="5410200" y="5486400"/>
            <a:ext cx="2438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New Input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rot="10800000">
            <a:off x="4800600" y="5029200"/>
            <a:ext cx="685802" cy="45720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2590800" y="4191000"/>
            <a:ext cx="1600200" cy="9144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IDE – </a:t>
            </a:r>
            <a:r>
              <a:rPr lang="en-US" dirty="0" err="1" smtClean="0"/>
              <a:t>IDEntical</a:t>
            </a:r>
            <a:r>
              <a:rPr lang="en-US" dirty="0" smtClean="0"/>
              <a:t> Computation</a:t>
            </a:r>
          </a:p>
        </p:txBody>
      </p:sp>
      <p:sp>
        <p:nvSpPr>
          <p:cNvPr id="18468" name="Text Box 169"/>
          <p:cNvSpPr txBox="1">
            <a:spLocks noChangeArrowheads="1"/>
          </p:cNvSpPr>
          <p:nvPr/>
        </p:nvSpPr>
        <p:spPr bwMode="auto">
          <a:xfrm>
            <a:off x="6019800" y="2438400"/>
            <a:ext cx="3124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/>
              <a:t>Second execution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DAG </a:t>
            </a:r>
          </a:p>
        </p:txBody>
      </p:sp>
      <p:sp>
        <p:nvSpPr>
          <p:cNvPr id="37" name="Text Box 38"/>
          <p:cNvSpPr txBox="1">
            <a:spLocks noChangeArrowheads="1"/>
          </p:cNvSpPr>
          <p:nvPr/>
        </p:nvSpPr>
        <p:spPr bwMode="auto">
          <a:xfrm>
            <a:off x="762000" y="1447800"/>
            <a:ext cx="3276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3200" dirty="0" smtClean="0"/>
              <a:t>Record Count</a:t>
            </a:r>
            <a:endParaRPr lang="en-US" sz="3200" dirty="0"/>
          </a:p>
        </p:txBody>
      </p:sp>
      <p:sp>
        <p:nvSpPr>
          <p:cNvPr id="63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64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5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6" name="AutoShape 135"/>
          <p:cNvCxnSpPr>
            <a:cxnSpLocks noChangeShapeType="1"/>
            <a:stCxn id="65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7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8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69" name="AutoShape 152"/>
          <p:cNvCxnSpPr>
            <a:cxnSpLocks noChangeShapeType="1"/>
            <a:stCxn id="63" idx="0"/>
            <a:endCxn id="68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0" name="AutoShape 153"/>
          <p:cNvCxnSpPr>
            <a:cxnSpLocks noChangeShapeType="1"/>
            <a:stCxn id="67" idx="0"/>
            <a:endCxn id="68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71" name="AutoShape 154"/>
          <p:cNvCxnSpPr>
            <a:cxnSpLocks noChangeShapeType="1"/>
            <a:stCxn id="68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Text Box 165"/>
          <p:cNvSpPr txBox="1">
            <a:spLocks noChangeArrowheads="1"/>
          </p:cNvSpPr>
          <p:nvPr/>
        </p:nvSpPr>
        <p:spPr bwMode="auto">
          <a:xfrm>
            <a:off x="1589183" y="3519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73" name="Text Box 166"/>
          <p:cNvSpPr txBox="1">
            <a:spLocks noChangeArrowheads="1"/>
          </p:cNvSpPr>
          <p:nvPr/>
        </p:nvSpPr>
        <p:spPr bwMode="auto">
          <a:xfrm>
            <a:off x="1364038" y="3048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74" name="Text Box 167"/>
          <p:cNvSpPr txBox="1">
            <a:spLocks noChangeArrowheads="1"/>
          </p:cNvSpPr>
          <p:nvPr/>
        </p:nvSpPr>
        <p:spPr bwMode="auto">
          <a:xfrm>
            <a:off x="1066800" y="4687669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75" name="Text Box 165"/>
          <p:cNvSpPr txBox="1">
            <a:spLocks noChangeArrowheads="1"/>
          </p:cNvSpPr>
          <p:nvPr/>
        </p:nvSpPr>
        <p:spPr bwMode="auto">
          <a:xfrm>
            <a:off x="1589183" y="4230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76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20" name="Oval 185" descr="Wide upward diagonal"/>
          <p:cNvSpPr>
            <a:spLocks noChangeArrowheads="1"/>
          </p:cNvSpPr>
          <p:nvPr/>
        </p:nvSpPr>
        <p:spPr bwMode="auto">
          <a:xfrm>
            <a:off x="4419600" y="4712076"/>
            <a:ext cx="463550" cy="273050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I3</a:t>
            </a:r>
            <a:endParaRPr lang="en-US" dirty="0"/>
          </a:p>
        </p:txBody>
      </p:sp>
      <p:sp>
        <p:nvSpPr>
          <p:cNvPr id="21" name="Oval 186" descr="Wide upward diagonal"/>
          <p:cNvSpPr>
            <a:spLocks noChangeArrowheads="1"/>
          </p:cNvSpPr>
          <p:nvPr/>
        </p:nvSpPr>
        <p:spPr bwMode="auto">
          <a:xfrm>
            <a:off x="4419600" y="4275513"/>
            <a:ext cx="463550" cy="273050"/>
          </a:xfrm>
          <a:prstGeom prst="ellipse">
            <a:avLst/>
          </a:prstGeom>
          <a:pattFill prst="wdUpDiag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2" name="AutoShape 187"/>
          <p:cNvCxnSpPr>
            <a:cxnSpLocks noChangeShapeType="1"/>
            <a:stCxn id="20" idx="0"/>
            <a:endCxn id="21" idx="4"/>
          </p:cNvCxnSpPr>
          <p:nvPr/>
        </p:nvCxnSpPr>
        <p:spPr bwMode="auto">
          <a:xfrm flipV="1">
            <a:off x="4651375" y="4548563"/>
            <a:ext cx="0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153"/>
          <p:cNvCxnSpPr>
            <a:cxnSpLocks noChangeShapeType="1"/>
            <a:stCxn id="21" idx="0"/>
            <a:endCxn id="68" idx="4"/>
          </p:cNvCxnSpPr>
          <p:nvPr/>
        </p:nvCxnSpPr>
        <p:spPr bwMode="auto">
          <a:xfrm rot="16200000" flipV="1">
            <a:off x="3798485" y="3422623"/>
            <a:ext cx="426041" cy="12797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8" name="Freeform 46"/>
          <p:cNvSpPr>
            <a:spLocks/>
          </p:cNvSpPr>
          <p:nvPr/>
        </p:nvSpPr>
        <p:spPr bwMode="auto">
          <a:xfrm rot="1487072">
            <a:off x="3071432" y="4372407"/>
            <a:ext cx="2332934" cy="1715019"/>
          </a:xfrm>
          <a:custGeom>
            <a:avLst/>
            <a:gdLst>
              <a:gd name="T0" fmla="*/ 1152 w 1152"/>
              <a:gd name="T1" fmla="*/ 0 h 768"/>
              <a:gd name="T2" fmla="*/ 384 w 1152"/>
              <a:gd name="T3" fmla="*/ 672 h 768"/>
              <a:gd name="T4" fmla="*/ 0 w 1152"/>
              <a:gd name="T5" fmla="*/ 576 h 768"/>
              <a:gd name="T6" fmla="*/ 0 60000 65536"/>
              <a:gd name="T7" fmla="*/ 0 60000 65536"/>
              <a:gd name="T8" fmla="*/ 0 60000 65536"/>
              <a:gd name="T9" fmla="*/ 0 w 1152"/>
              <a:gd name="T10" fmla="*/ 0 h 768"/>
              <a:gd name="T11" fmla="*/ 1152 w 1152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768">
                <a:moveTo>
                  <a:pt x="1152" y="0"/>
                </a:moveTo>
                <a:cubicBezTo>
                  <a:pt x="864" y="288"/>
                  <a:pt x="576" y="576"/>
                  <a:pt x="384" y="672"/>
                </a:cubicBezTo>
                <a:cubicBezTo>
                  <a:pt x="192" y="768"/>
                  <a:pt x="96" y="672"/>
                  <a:pt x="0" y="576"/>
                </a:cubicBezTo>
              </a:path>
            </a:pathLst>
          </a:custGeom>
          <a:noFill/>
          <a:ln w="38100">
            <a:solidFill>
              <a:srgbClr val="969696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Text Box 47"/>
          <p:cNvSpPr txBox="1">
            <a:spLocks noChangeArrowheads="1"/>
          </p:cNvSpPr>
          <p:nvPr/>
        </p:nvSpPr>
        <p:spPr bwMode="auto">
          <a:xfrm>
            <a:off x="5638800" y="4596825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Identical 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subDAG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664"/>
            <a:ext cx="8229600" cy="1020762"/>
          </a:xfrm>
        </p:spPr>
        <p:txBody>
          <a:bodyPr/>
          <a:lstStyle/>
          <a:p>
            <a:r>
              <a:rPr lang="en-US" dirty="0" smtClean="0"/>
              <a:t>Identical Computation</a:t>
            </a:r>
          </a:p>
        </p:txBody>
      </p:sp>
      <p:sp>
        <p:nvSpPr>
          <p:cNvPr id="21508" name="Text Box 64"/>
          <p:cNvSpPr txBox="1">
            <a:spLocks noChangeArrowheads="1"/>
          </p:cNvSpPr>
          <p:nvPr/>
        </p:nvSpPr>
        <p:spPr bwMode="auto">
          <a:xfrm>
            <a:off x="6324600" y="2500739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/>
              <a:t>IDE Modified </a:t>
            </a:r>
            <a:r>
              <a:rPr lang="en-US" sz="3200" dirty="0"/>
              <a:t>DAG </a:t>
            </a:r>
          </a:p>
        </p:txBody>
      </p:sp>
      <p:sp>
        <p:nvSpPr>
          <p:cNvPr id="21511" name="Oval 93"/>
          <p:cNvSpPr>
            <a:spLocks noChangeArrowheads="1"/>
          </p:cNvSpPr>
          <p:nvPr/>
        </p:nvSpPr>
        <p:spPr bwMode="auto">
          <a:xfrm>
            <a:off x="3581400" y="4267200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122"/>
          <p:cNvSpPr>
            <a:spLocks noChangeArrowheads="1"/>
          </p:cNvSpPr>
          <p:nvPr/>
        </p:nvSpPr>
        <p:spPr bwMode="auto">
          <a:xfrm>
            <a:off x="2743200" y="4267200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5" name="Freeform 124"/>
          <p:cNvSpPr>
            <a:spLocks/>
          </p:cNvSpPr>
          <p:nvPr/>
        </p:nvSpPr>
        <p:spPr bwMode="auto">
          <a:xfrm rot="2068664">
            <a:off x="3284188" y="4298913"/>
            <a:ext cx="2473417" cy="1536773"/>
          </a:xfrm>
          <a:custGeom>
            <a:avLst/>
            <a:gdLst>
              <a:gd name="T0" fmla="*/ 1152 w 1152"/>
              <a:gd name="T1" fmla="*/ 0 h 768"/>
              <a:gd name="T2" fmla="*/ 384 w 1152"/>
              <a:gd name="T3" fmla="*/ 672 h 768"/>
              <a:gd name="T4" fmla="*/ 0 w 1152"/>
              <a:gd name="T5" fmla="*/ 576 h 768"/>
              <a:gd name="T6" fmla="*/ 0 60000 65536"/>
              <a:gd name="T7" fmla="*/ 0 60000 65536"/>
              <a:gd name="T8" fmla="*/ 0 60000 65536"/>
              <a:gd name="T9" fmla="*/ 0 w 1152"/>
              <a:gd name="T10" fmla="*/ 0 h 768"/>
              <a:gd name="T11" fmla="*/ 1152 w 1152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152" h="768">
                <a:moveTo>
                  <a:pt x="1152" y="0"/>
                </a:moveTo>
                <a:cubicBezTo>
                  <a:pt x="864" y="288"/>
                  <a:pt x="576" y="576"/>
                  <a:pt x="384" y="672"/>
                </a:cubicBezTo>
                <a:cubicBezTo>
                  <a:pt x="192" y="768"/>
                  <a:pt x="96" y="672"/>
                  <a:pt x="0" y="576"/>
                </a:cubicBezTo>
              </a:path>
            </a:pathLst>
          </a:custGeom>
          <a:noFill/>
          <a:ln w="38100">
            <a:solidFill>
              <a:srgbClr val="993366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Text Box 125"/>
          <p:cNvSpPr txBox="1">
            <a:spLocks noChangeArrowheads="1"/>
          </p:cNvSpPr>
          <p:nvPr/>
        </p:nvSpPr>
        <p:spPr bwMode="auto">
          <a:xfrm>
            <a:off x="5867400" y="4572000"/>
            <a:ext cx="27432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993366"/>
                </a:solidFill>
              </a:rPr>
              <a:t>Replaced with Cached Data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81539"/>
            <a:ext cx="8229600" cy="1219200"/>
          </a:xfrm>
          <a:solidFill>
            <a:srgbClr val="FFFF99"/>
          </a:soli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>
            <a:normAutofit/>
          </a:bodyPr>
          <a:lstStyle/>
          <a:p>
            <a:pPr algn="ctr" eaLnBrk="1" hangingPunct="1">
              <a:buFontTx/>
              <a:buNone/>
              <a:defRPr/>
            </a:pPr>
            <a:r>
              <a:rPr lang="en-US" dirty="0" smtClean="0"/>
              <a:t>Replace identical computational </a:t>
            </a:r>
            <a:r>
              <a:rPr lang="en-US" dirty="0" err="1" smtClean="0"/>
              <a:t>subDAG</a:t>
            </a:r>
            <a:r>
              <a:rPr lang="en-US" dirty="0" smtClean="0"/>
              <a:t> with </a:t>
            </a:r>
          </a:p>
          <a:p>
            <a:pPr algn="ctr" eaLnBrk="1" hangingPunct="1">
              <a:buFontTx/>
              <a:buNone/>
              <a:defRPr/>
            </a:pPr>
            <a:r>
              <a:rPr lang="en-US" dirty="0" smtClean="0"/>
              <a:t>edge data cached from previous execution</a:t>
            </a:r>
          </a:p>
        </p:txBody>
      </p:sp>
      <p:sp>
        <p:nvSpPr>
          <p:cNvPr id="46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47" name="AutoShape 152"/>
          <p:cNvCxnSpPr>
            <a:cxnSpLocks noChangeShapeType="1"/>
            <a:endCxn id="46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8" name="AutoShape 153"/>
          <p:cNvCxnSpPr>
            <a:cxnSpLocks noChangeShapeType="1"/>
            <a:endCxn id="46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9" name="AutoShape 154"/>
          <p:cNvCxnSpPr>
            <a:cxnSpLocks noChangeShapeType="1"/>
            <a:stCxn id="46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0" name="Text Box 165"/>
          <p:cNvSpPr txBox="1">
            <a:spLocks noChangeArrowheads="1"/>
          </p:cNvSpPr>
          <p:nvPr/>
        </p:nvSpPr>
        <p:spPr bwMode="auto">
          <a:xfrm>
            <a:off x="1589183" y="3519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51" name="Text Box 166"/>
          <p:cNvSpPr txBox="1">
            <a:spLocks noChangeArrowheads="1"/>
          </p:cNvSpPr>
          <p:nvPr/>
        </p:nvSpPr>
        <p:spPr bwMode="auto">
          <a:xfrm>
            <a:off x="1364038" y="3048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52" name="Text Box 167"/>
          <p:cNvSpPr txBox="1">
            <a:spLocks noChangeArrowheads="1"/>
          </p:cNvSpPr>
          <p:nvPr/>
        </p:nvSpPr>
        <p:spPr bwMode="auto">
          <a:xfrm>
            <a:off x="1066800" y="4687669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53" name="Text Box 165"/>
          <p:cNvSpPr txBox="1">
            <a:spLocks noChangeArrowheads="1"/>
          </p:cNvSpPr>
          <p:nvPr/>
        </p:nvSpPr>
        <p:spPr bwMode="auto">
          <a:xfrm>
            <a:off x="1589183" y="4230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55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56" name="Oval 185" descr="Wide upward diagonal"/>
          <p:cNvSpPr>
            <a:spLocks noChangeArrowheads="1"/>
          </p:cNvSpPr>
          <p:nvPr/>
        </p:nvSpPr>
        <p:spPr bwMode="auto">
          <a:xfrm>
            <a:off x="4419600" y="4712076"/>
            <a:ext cx="463550" cy="273050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I3</a:t>
            </a:r>
            <a:endParaRPr lang="en-US" dirty="0"/>
          </a:p>
        </p:txBody>
      </p:sp>
      <p:sp>
        <p:nvSpPr>
          <p:cNvPr id="57" name="Oval 186" descr="Wide upward diagonal"/>
          <p:cNvSpPr>
            <a:spLocks noChangeArrowheads="1"/>
          </p:cNvSpPr>
          <p:nvPr/>
        </p:nvSpPr>
        <p:spPr bwMode="auto">
          <a:xfrm>
            <a:off x="4419600" y="4275513"/>
            <a:ext cx="463550" cy="273050"/>
          </a:xfrm>
          <a:prstGeom prst="ellipse">
            <a:avLst/>
          </a:prstGeom>
          <a:pattFill prst="wdUpDiag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8" name="AutoShape 187"/>
          <p:cNvCxnSpPr>
            <a:cxnSpLocks noChangeShapeType="1"/>
            <a:stCxn id="56" idx="0"/>
            <a:endCxn id="57" idx="4"/>
          </p:cNvCxnSpPr>
          <p:nvPr/>
        </p:nvCxnSpPr>
        <p:spPr bwMode="auto">
          <a:xfrm flipV="1">
            <a:off x="4651375" y="4548563"/>
            <a:ext cx="0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AutoShape 153"/>
          <p:cNvCxnSpPr>
            <a:cxnSpLocks noChangeShapeType="1"/>
            <a:stCxn id="57" idx="0"/>
            <a:endCxn id="46" idx="4"/>
          </p:cNvCxnSpPr>
          <p:nvPr/>
        </p:nvCxnSpPr>
        <p:spPr bwMode="auto">
          <a:xfrm rot="16200000" flipV="1">
            <a:off x="3798485" y="3422623"/>
            <a:ext cx="426041" cy="12797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28664"/>
            <a:ext cx="8229600" cy="1020762"/>
          </a:xfrm>
        </p:spPr>
        <p:txBody>
          <a:bodyPr/>
          <a:lstStyle/>
          <a:p>
            <a:r>
              <a:rPr lang="en-US" dirty="0" smtClean="0"/>
              <a:t>Identical Computation</a:t>
            </a:r>
          </a:p>
        </p:txBody>
      </p:sp>
      <p:sp>
        <p:nvSpPr>
          <p:cNvPr id="21508" name="Text Box 64"/>
          <p:cNvSpPr txBox="1">
            <a:spLocks noChangeArrowheads="1"/>
          </p:cNvSpPr>
          <p:nvPr/>
        </p:nvSpPr>
        <p:spPr bwMode="auto">
          <a:xfrm>
            <a:off x="6324600" y="2500739"/>
            <a:ext cx="24384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/>
              <a:t>IDE Modified </a:t>
            </a:r>
            <a:r>
              <a:rPr lang="en-US" sz="3200" dirty="0"/>
              <a:t>DAG </a:t>
            </a:r>
          </a:p>
        </p:txBody>
      </p:sp>
      <p:sp>
        <p:nvSpPr>
          <p:cNvPr id="21511" name="Oval 93"/>
          <p:cNvSpPr>
            <a:spLocks noChangeArrowheads="1"/>
          </p:cNvSpPr>
          <p:nvPr/>
        </p:nvSpPr>
        <p:spPr bwMode="auto">
          <a:xfrm>
            <a:off x="3581400" y="4267200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3" name="Oval 122"/>
          <p:cNvSpPr>
            <a:spLocks noChangeArrowheads="1"/>
          </p:cNvSpPr>
          <p:nvPr/>
        </p:nvSpPr>
        <p:spPr bwMode="auto">
          <a:xfrm>
            <a:off x="2743200" y="4267200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16" name="Text Box 125"/>
          <p:cNvSpPr txBox="1">
            <a:spLocks noChangeArrowheads="1"/>
          </p:cNvSpPr>
          <p:nvPr/>
        </p:nvSpPr>
        <p:spPr bwMode="auto">
          <a:xfrm>
            <a:off x="2667000" y="5105400"/>
            <a:ext cx="6096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 smtClean="0">
                <a:solidFill>
                  <a:srgbClr val="00B050"/>
                </a:solidFill>
              </a:rPr>
              <a:t>Use DAG </a:t>
            </a:r>
            <a:r>
              <a:rPr lang="en-US" sz="3200" b="1" i="1" dirty="0" smtClean="0">
                <a:solidFill>
                  <a:srgbClr val="00B050"/>
                </a:solidFill>
              </a:rPr>
              <a:t>fingerprints</a:t>
            </a:r>
            <a:r>
              <a:rPr lang="en-US" sz="3200" dirty="0" smtClean="0">
                <a:solidFill>
                  <a:srgbClr val="00B050"/>
                </a:solidFill>
              </a:rPr>
              <a:t> to determine  if computations are identical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46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47" name="AutoShape 152"/>
          <p:cNvCxnSpPr>
            <a:cxnSpLocks noChangeShapeType="1"/>
            <a:endCxn id="46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8" name="AutoShape 153"/>
          <p:cNvCxnSpPr>
            <a:cxnSpLocks noChangeShapeType="1"/>
            <a:endCxn id="46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9" name="AutoShape 154"/>
          <p:cNvCxnSpPr>
            <a:cxnSpLocks noChangeShapeType="1"/>
            <a:stCxn id="46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0" name="Text Box 165"/>
          <p:cNvSpPr txBox="1">
            <a:spLocks noChangeArrowheads="1"/>
          </p:cNvSpPr>
          <p:nvPr/>
        </p:nvSpPr>
        <p:spPr bwMode="auto">
          <a:xfrm>
            <a:off x="1589183" y="3519488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Add</a:t>
            </a:r>
            <a:endParaRPr lang="en-US" dirty="0"/>
          </a:p>
        </p:txBody>
      </p:sp>
      <p:sp>
        <p:nvSpPr>
          <p:cNvPr id="51" name="Text Box 166"/>
          <p:cNvSpPr txBox="1">
            <a:spLocks noChangeArrowheads="1"/>
          </p:cNvSpPr>
          <p:nvPr/>
        </p:nvSpPr>
        <p:spPr bwMode="auto">
          <a:xfrm>
            <a:off x="1364038" y="3048000"/>
            <a:ext cx="1006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/>
              <a:t>Outputs</a:t>
            </a:r>
          </a:p>
        </p:txBody>
      </p:sp>
      <p:sp>
        <p:nvSpPr>
          <p:cNvPr id="52" name="Text Box 167"/>
          <p:cNvSpPr txBox="1">
            <a:spLocks noChangeArrowheads="1"/>
          </p:cNvSpPr>
          <p:nvPr/>
        </p:nvSpPr>
        <p:spPr bwMode="auto">
          <a:xfrm>
            <a:off x="1066800" y="4687669"/>
            <a:ext cx="129539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Inputs </a:t>
            </a:r>
          </a:p>
          <a:p>
            <a:pPr algn="r"/>
            <a:r>
              <a:rPr lang="en-US" dirty="0" smtClean="0"/>
              <a:t>(partitions)</a:t>
            </a:r>
          </a:p>
        </p:txBody>
      </p:sp>
      <p:sp>
        <p:nvSpPr>
          <p:cNvPr id="53" name="Text Box 165"/>
          <p:cNvSpPr txBox="1">
            <a:spLocks noChangeArrowheads="1"/>
          </p:cNvSpPr>
          <p:nvPr/>
        </p:nvSpPr>
        <p:spPr bwMode="auto">
          <a:xfrm>
            <a:off x="1589183" y="4230469"/>
            <a:ext cx="7747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40" tIns="45720" rIns="91440" bIns="4572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55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56" name="Oval 185" descr="Wide upward diagonal"/>
          <p:cNvSpPr>
            <a:spLocks noChangeArrowheads="1"/>
          </p:cNvSpPr>
          <p:nvPr/>
        </p:nvSpPr>
        <p:spPr bwMode="auto">
          <a:xfrm>
            <a:off x="4419600" y="4712076"/>
            <a:ext cx="463550" cy="273050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I3</a:t>
            </a:r>
            <a:endParaRPr lang="en-US" dirty="0"/>
          </a:p>
        </p:txBody>
      </p:sp>
      <p:sp>
        <p:nvSpPr>
          <p:cNvPr id="57" name="Oval 186" descr="Wide upward diagonal"/>
          <p:cNvSpPr>
            <a:spLocks noChangeArrowheads="1"/>
          </p:cNvSpPr>
          <p:nvPr/>
        </p:nvSpPr>
        <p:spPr bwMode="auto">
          <a:xfrm>
            <a:off x="4419600" y="4275513"/>
            <a:ext cx="463550" cy="273050"/>
          </a:xfrm>
          <a:prstGeom prst="ellipse">
            <a:avLst/>
          </a:prstGeom>
          <a:pattFill prst="wdUpDiag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8" name="AutoShape 187"/>
          <p:cNvCxnSpPr>
            <a:cxnSpLocks noChangeShapeType="1"/>
            <a:stCxn id="56" idx="0"/>
            <a:endCxn id="57" idx="4"/>
          </p:cNvCxnSpPr>
          <p:nvPr/>
        </p:nvCxnSpPr>
        <p:spPr bwMode="auto">
          <a:xfrm flipV="1">
            <a:off x="4651375" y="4548563"/>
            <a:ext cx="0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9" name="AutoShape 153"/>
          <p:cNvCxnSpPr>
            <a:cxnSpLocks noChangeShapeType="1"/>
            <a:stCxn id="57" idx="0"/>
            <a:endCxn id="46" idx="4"/>
          </p:cNvCxnSpPr>
          <p:nvPr/>
        </p:nvCxnSpPr>
        <p:spPr bwMode="auto">
          <a:xfrm rot="16200000" flipV="1">
            <a:off x="3798485" y="3422623"/>
            <a:ext cx="426041" cy="12797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381000" y="1281539"/>
            <a:ext cx="8229600" cy="1219200"/>
          </a:xfrm>
          <a:prstGeom prst="rect">
            <a:avLst/>
          </a:prstGeom>
          <a:solidFill>
            <a:srgbClr val="FFFF99"/>
          </a:solidFill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Replace identical computational subDAG with 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edge data cached from previous execution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Knowledge Can Help</a:t>
            </a:r>
            <a:endParaRPr lang="en-US" dirty="0"/>
          </a:p>
        </p:txBody>
      </p:sp>
      <p:sp>
        <p:nvSpPr>
          <p:cNvPr id="50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1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2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AutoShape 135"/>
          <p:cNvCxnSpPr>
            <a:cxnSpLocks noChangeShapeType="1"/>
            <a:stCxn id="52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5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6" name="AutoShape 152"/>
          <p:cNvCxnSpPr>
            <a:cxnSpLocks noChangeShapeType="1"/>
            <a:stCxn id="50" idx="0"/>
            <a:endCxn id="55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7" name="AutoShape 153"/>
          <p:cNvCxnSpPr>
            <a:cxnSpLocks noChangeShapeType="1"/>
            <a:stCxn id="54" idx="0"/>
            <a:endCxn id="55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8" name="AutoShape 154"/>
          <p:cNvCxnSpPr>
            <a:cxnSpLocks noChangeShapeType="1"/>
            <a:stCxn id="55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3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77" name="Oval 122"/>
          <p:cNvSpPr>
            <a:spLocks noChangeArrowheads="1"/>
          </p:cNvSpPr>
          <p:nvPr/>
        </p:nvSpPr>
        <p:spPr bwMode="auto">
          <a:xfrm>
            <a:off x="3140826" y="3081252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40"/>
          <p:cNvSpPr>
            <a:spLocks noChangeShapeType="1"/>
          </p:cNvSpPr>
          <p:nvPr/>
        </p:nvSpPr>
        <p:spPr bwMode="auto">
          <a:xfrm>
            <a:off x="2514600" y="2667000"/>
            <a:ext cx="533400" cy="381000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Box 39"/>
          <p:cNvSpPr txBox="1">
            <a:spLocks noChangeArrowheads="1"/>
          </p:cNvSpPr>
          <p:nvPr/>
        </p:nvSpPr>
        <p:spPr bwMode="auto">
          <a:xfrm>
            <a:off x="381000" y="1600200"/>
            <a:ext cx="2971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dirty="0" smtClean="0">
                <a:solidFill>
                  <a:srgbClr val="993366"/>
                </a:solidFill>
              </a:rPr>
              <a:t> </a:t>
            </a:r>
          </a:p>
          <a:p>
            <a:pPr algn="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Reuse Output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Knowledge Can Help</a:t>
            </a:r>
            <a:endParaRPr lang="en-US" dirty="0"/>
          </a:p>
        </p:txBody>
      </p:sp>
      <p:sp>
        <p:nvSpPr>
          <p:cNvPr id="50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1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2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AutoShape 135"/>
          <p:cNvCxnSpPr>
            <a:cxnSpLocks noChangeShapeType="1"/>
            <a:stCxn id="52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5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6" name="AutoShape 152"/>
          <p:cNvCxnSpPr>
            <a:cxnSpLocks noChangeShapeType="1"/>
            <a:stCxn id="50" idx="0"/>
            <a:endCxn id="55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7" name="AutoShape 153"/>
          <p:cNvCxnSpPr>
            <a:cxnSpLocks noChangeShapeType="1"/>
            <a:stCxn id="54" idx="0"/>
            <a:endCxn id="55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8" name="AutoShape 154"/>
          <p:cNvCxnSpPr>
            <a:cxnSpLocks noChangeShapeType="1"/>
            <a:stCxn id="55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3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65" name="AutoShape 96"/>
          <p:cNvSpPr>
            <a:spLocks noChangeArrowheads="1"/>
          </p:cNvSpPr>
          <p:nvPr/>
        </p:nvSpPr>
        <p:spPr bwMode="auto">
          <a:xfrm>
            <a:off x="4743259" y="3429000"/>
            <a:ext cx="6096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6" name="AutoShape 152"/>
          <p:cNvCxnSpPr>
            <a:cxnSpLocks noChangeShapeType="1"/>
            <a:stCxn id="64" idx="7"/>
          </p:cNvCxnSpPr>
          <p:nvPr/>
        </p:nvCxnSpPr>
        <p:spPr bwMode="auto">
          <a:xfrm rot="5400000" flipH="1" flipV="1">
            <a:off x="3708796" y="2618587"/>
            <a:ext cx="308049" cy="7096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7" name="AutoShape 154"/>
          <p:cNvCxnSpPr>
            <a:cxnSpLocks noChangeShapeType="1"/>
            <a:endCxn id="68" idx="4"/>
          </p:cNvCxnSpPr>
          <p:nvPr/>
        </p:nvCxnSpPr>
        <p:spPr bwMode="auto">
          <a:xfrm rot="16200000" flipV="1">
            <a:off x="4104314" y="2436176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8" name="Oval 155"/>
          <p:cNvSpPr>
            <a:spLocks noChangeArrowheads="1"/>
          </p:cNvSpPr>
          <p:nvPr/>
        </p:nvSpPr>
        <p:spPr bwMode="auto">
          <a:xfrm>
            <a:off x="4016359" y="20574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cxnSp>
        <p:nvCxnSpPr>
          <p:cNvPr id="69" name="AutoShape 135"/>
          <p:cNvCxnSpPr>
            <a:cxnSpLocks noChangeShapeType="1"/>
          </p:cNvCxnSpPr>
          <p:nvPr/>
        </p:nvCxnSpPr>
        <p:spPr bwMode="auto">
          <a:xfrm flipV="1">
            <a:off x="5046456" y="388260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0" name="Oval 139"/>
          <p:cNvSpPr>
            <a:spLocks noChangeArrowheads="1"/>
          </p:cNvSpPr>
          <p:nvPr/>
        </p:nvSpPr>
        <p:spPr bwMode="auto">
          <a:xfrm>
            <a:off x="4815183" y="361749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71" name="AutoShape 153"/>
          <p:cNvCxnSpPr>
            <a:cxnSpLocks noChangeShapeType="1"/>
            <a:stCxn id="70" idx="0"/>
            <a:endCxn id="73" idx="4"/>
          </p:cNvCxnSpPr>
          <p:nvPr/>
        </p:nvCxnSpPr>
        <p:spPr bwMode="auto">
          <a:xfrm rot="16200000" flipV="1">
            <a:off x="4235422" y="2805959"/>
            <a:ext cx="798096" cy="824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Oval 133"/>
          <p:cNvSpPr>
            <a:spLocks noChangeArrowheads="1"/>
          </p:cNvSpPr>
          <p:nvPr/>
        </p:nvSpPr>
        <p:spPr bwMode="auto">
          <a:xfrm>
            <a:off x="4815183" y="4050632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8"/>
          <p:cNvSpPr>
            <a:spLocks noChangeArrowheads="1"/>
          </p:cNvSpPr>
          <p:nvPr/>
        </p:nvSpPr>
        <p:spPr bwMode="auto">
          <a:xfrm>
            <a:off x="3993381" y="2546350"/>
            <a:ext cx="457200" cy="273050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4" name="Text Box 18"/>
          <p:cNvSpPr txBox="1">
            <a:spLocks noChangeArrowheads="1"/>
          </p:cNvSpPr>
          <p:nvPr/>
        </p:nvSpPr>
        <p:spPr bwMode="auto">
          <a:xfrm>
            <a:off x="4572000" y="2514600"/>
            <a:ext cx="1371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</a:rPr>
              <a:t>Merge (Add)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7687" name="Rectangle 88"/>
          <p:cNvSpPr>
            <a:spLocks noChangeArrowheads="1"/>
          </p:cNvSpPr>
          <p:nvPr/>
        </p:nvSpPr>
        <p:spPr bwMode="auto">
          <a:xfrm>
            <a:off x="2438400" y="3369426"/>
            <a:ext cx="2133600" cy="2971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22"/>
          <p:cNvSpPr>
            <a:spLocks noChangeArrowheads="1"/>
          </p:cNvSpPr>
          <p:nvPr/>
        </p:nvSpPr>
        <p:spPr bwMode="auto">
          <a:xfrm>
            <a:off x="3140826" y="3081252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39"/>
          <p:cNvSpPr txBox="1">
            <a:spLocks noChangeArrowheads="1"/>
          </p:cNvSpPr>
          <p:nvPr/>
        </p:nvSpPr>
        <p:spPr bwMode="auto">
          <a:xfrm>
            <a:off x="381000" y="1600200"/>
            <a:ext cx="2971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3200" dirty="0" smtClean="0">
                <a:solidFill>
                  <a:srgbClr val="993366"/>
                </a:solidFill>
              </a:rPr>
              <a:t> </a:t>
            </a:r>
          </a:p>
          <a:p>
            <a:pPr algn="r"/>
            <a:r>
              <a:rPr lang="en-US" sz="3200" dirty="0" smtClean="0">
                <a:solidFill>
                  <a:schemeClr val="accent2">
                    <a:lumMod val="75000"/>
                  </a:schemeClr>
                </a:solidFill>
              </a:rPr>
              <a:t>Previous Output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Text Box 42"/>
          <p:cNvSpPr txBox="1">
            <a:spLocks noChangeArrowheads="1"/>
          </p:cNvSpPr>
          <p:nvPr/>
        </p:nvSpPr>
        <p:spPr bwMode="auto">
          <a:xfrm>
            <a:off x="5486400" y="4953000"/>
            <a:ext cx="3048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CC6600"/>
                </a:solidFill>
              </a:rPr>
              <a:t>Incremental </a:t>
            </a:r>
            <a:r>
              <a:rPr lang="en-US" sz="3200" dirty="0" smtClean="0">
                <a:solidFill>
                  <a:srgbClr val="CC6600"/>
                </a:solidFill>
              </a:rPr>
              <a:t>DAG</a:t>
            </a:r>
            <a:endParaRPr lang="en-US" sz="3200" dirty="0">
              <a:solidFill>
                <a:srgbClr val="CC6600"/>
              </a:solidFill>
            </a:endParaRPr>
          </a:p>
        </p:txBody>
      </p:sp>
      <p:sp>
        <p:nvSpPr>
          <p:cNvPr id="29" name="Line 43"/>
          <p:cNvSpPr>
            <a:spLocks noChangeShapeType="1"/>
          </p:cNvSpPr>
          <p:nvPr/>
        </p:nvSpPr>
        <p:spPr bwMode="auto">
          <a:xfrm flipH="1" flipV="1">
            <a:off x="5410200" y="4343400"/>
            <a:ext cx="533400" cy="609600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>
            <a:off x="2514600" y="2667000"/>
            <a:ext cx="533400" cy="381000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Mergeable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50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1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2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AutoShape 135"/>
          <p:cNvCxnSpPr>
            <a:cxnSpLocks noChangeShapeType="1"/>
            <a:stCxn id="52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5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6" name="AutoShape 152"/>
          <p:cNvCxnSpPr>
            <a:cxnSpLocks noChangeShapeType="1"/>
            <a:stCxn id="50" idx="0"/>
            <a:endCxn id="55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7" name="AutoShape 153"/>
          <p:cNvCxnSpPr>
            <a:cxnSpLocks noChangeShapeType="1"/>
            <a:stCxn id="54" idx="0"/>
            <a:endCxn id="55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8" name="AutoShape 154"/>
          <p:cNvCxnSpPr>
            <a:cxnSpLocks noChangeShapeType="1"/>
            <a:stCxn id="55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3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65" name="AutoShape 96"/>
          <p:cNvSpPr>
            <a:spLocks noChangeArrowheads="1"/>
          </p:cNvSpPr>
          <p:nvPr/>
        </p:nvSpPr>
        <p:spPr bwMode="auto">
          <a:xfrm>
            <a:off x="4743259" y="3429000"/>
            <a:ext cx="609600" cy="99060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6" name="AutoShape 152"/>
          <p:cNvCxnSpPr>
            <a:cxnSpLocks noChangeShapeType="1"/>
            <a:stCxn id="64" idx="7"/>
          </p:cNvCxnSpPr>
          <p:nvPr/>
        </p:nvCxnSpPr>
        <p:spPr bwMode="auto">
          <a:xfrm rot="5400000" flipH="1" flipV="1">
            <a:off x="3708796" y="2618587"/>
            <a:ext cx="308049" cy="7096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7" name="AutoShape 154"/>
          <p:cNvCxnSpPr>
            <a:cxnSpLocks noChangeShapeType="1"/>
            <a:endCxn id="68" idx="4"/>
          </p:cNvCxnSpPr>
          <p:nvPr/>
        </p:nvCxnSpPr>
        <p:spPr bwMode="auto">
          <a:xfrm rot="16200000" flipV="1">
            <a:off x="4104314" y="2436176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8" name="Oval 155"/>
          <p:cNvSpPr>
            <a:spLocks noChangeArrowheads="1"/>
          </p:cNvSpPr>
          <p:nvPr/>
        </p:nvSpPr>
        <p:spPr bwMode="auto">
          <a:xfrm>
            <a:off x="4016359" y="20574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cxnSp>
        <p:nvCxnSpPr>
          <p:cNvPr id="69" name="AutoShape 135"/>
          <p:cNvCxnSpPr>
            <a:cxnSpLocks noChangeShapeType="1"/>
          </p:cNvCxnSpPr>
          <p:nvPr/>
        </p:nvCxnSpPr>
        <p:spPr bwMode="auto">
          <a:xfrm flipV="1">
            <a:off x="5046456" y="388260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0" name="Oval 139"/>
          <p:cNvSpPr>
            <a:spLocks noChangeArrowheads="1"/>
          </p:cNvSpPr>
          <p:nvPr/>
        </p:nvSpPr>
        <p:spPr bwMode="auto">
          <a:xfrm>
            <a:off x="4815183" y="361749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71" name="AutoShape 153"/>
          <p:cNvCxnSpPr>
            <a:cxnSpLocks noChangeShapeType="1"/>
            <a:stCxn id="70" idx="0"/>
            <a:endCxn id="73" idx="4"/>
          </p:cNvCxnSpPr>
          <p:nvPr/>
        </p:nvCxnSpPr>
        <p:spPr bwMode="auto">
          <a:xfrm rot="16200000" flipV="1">
            <a:off x="4235422" y="2805959"/>
            <a:ext cx="798096" cy="824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2" name="Oval 133"/>
          <p:cNvSpPr>
            <a:spLocks noChangeArrowheads="1"/>
          </p:cNvSpPr>
          <p:nvPr/>
        </p:nvSpPr>
        <p:spPr bwMode="auto">
          <a:xfrm>
            <a:off x="4815183" y="4050632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Oval 8"/>
          <p:cNvSpPr>
            <a:spLocks noChangeArrowheads="1"/>
          </p:cNvSpPr>
          <p:nvPr/>
        </p:nvSpPr>
        <p:spPr bwMode="auto">
          <a:xfrm>
            <a:off x="3993381" y="2546350"/>
            <a:ext cx="457200" cy="273050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74" name="Text Box 18"/>
          <p:cNvSpPr txBox="1">
            <a:spLocks noChangeArrowheads="1"/>
          </p:cNvSpPr>
          <p:nvPr/>
        </p:nvSpPr>
        <p:spPr bwMode="auto">
          <a:xfrm>
            <a:off x="4572000" y="2514600"/>
            <a:ext cx="137159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 dirty="0" smtClean="0">
                <a:solidFill>
                  <a:srgbClr val="FF0000"/>
                </a:solidFill>
              </a:rPr>
              <a:t>Merge (Add)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27687" name="Rectangle 88"/>
          <p:cNvSpPr>
            <a:spLocks noChangeArrowheads="1"/>
          </p:cNvSpPr>
          <p:nvPr/>
        </p:nvSpPr>
        <p:spPr bwMode="auto">
          <a:xfrm>
            <a:off x="2438400" y="3369426"/>
            <a:ext cx="2133600" cy="2971800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22"/>
          <p:cNvSpPr>
            <a:spLocks noChangeArrowheads="1"/>
          </p:cNvSpPr>
          <p:nvPr/>
        </p:nvSpPr>
        <p:spPr bwMode="auto">
          <a:xfrm>
            <a:off x="3140826" y="3081252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381000" y="3276600"/>
            <a:ext cx="28956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Automatically</a:t>
            </a:r>
            <a:r>
              <a:rPr lang="en-US" sz="3200" dirty="0">
                <a:solidFill>
                  <a:srgbClr val="C00000"/>
                </a:solidFill>
              </a:rPr>
              <a:t>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Inferred</a:t>
            </a:r>
          </a:p>
        </p:txBody>
      </p:sp>
      <p:sp>
        <p:nvSpPr>
          <p:cNvPr id="31" name="Line 16"/>
          <p:cNvSpPr>
            <a:spLocks noChangeShapeType="1"/>
          </p:cNvSpPr>
          <p:nvPr/>
        </p:nvSpPr>
        <p:spPr bwMode="auto">
          <a:xfrm flipV="1">
            <a:off x="1752600" y="3200400"/>
            <a:ext cx="1219200" cy="152400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5715000" y="4876800"/>
            <a:ext cx="2667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CC6600"/>
                </a:solidFill>
              </a:rPr>
              <a:t>Automatically Built</a:t>
            </a:r>
          </a:p>
        </p:txBody>
      </p:sp>
      <p:sp>
        <p:nvSpPr>
          <p:cNvPr id="33" name="Line 18"/>
          <p:cNvSpPr>
            <a:spLocks noChangeShapeType="1"/>
          </p:cNvSpPr>
          <p:nvPr/>
        </p:nvSpPr>
        <p:spPr bwMode="auto">
          <a:xfrm flipH="1" flipV="1">
            <a:off x="5486400" y="4191000"/>
            <a:ext cx="685800" cy="838200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" name="Line 24"/>
          <p:cNvSpPr>
            <a:spLocks noChangeShapeType="1"/>
          </p:cNvSpPr>
          <p:nvPr/>
        </p:nvSpPr>
        <p:spPr bwMode="auto">
          <a:xfrm>
            <a:off x="2971800" y="2362200"/>
            <a:ext cx="838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533400" y="2057400"/>
            <a:ext cx="2895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rgbClr val="FF0000"/>
                </a:solidFill>
              </a:rPr>
              <a:t>User-specified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Mergeable</a:t>
            </a:r>
            <a:r>
              <a:rPr lang="en-US" dirty="0" smtClean="0"/>
              <a:t> Computation</a:t>
            </a:r>
            <a:endParaRPr lang="en-US" dirty="0"/>
          </a:p>
        </p:txBody>
      </p:sp>
      <p:sp>
        <p:nvSpPr>
          <p:cNvPr id="50" name="Oval 127"/>
          <p:cNvSpPr>
            <a:spLocks noChangeArrowheads="1"/>
          </p:cNvSpPr>
          <p:nvPr/>
        </p:nvSpPr>
        <p:spPr bwMode="auto">
          <a:xfrm>
            <a:off x="274329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1" name="AutoShape 129"/>
          <p:cNvCxnSpPr>
            <a:cxnSpLocks noChangeShapeType="1"/>
          </p:cNvCxnSpPr>
          <p:nvPr/>
        </p:nvCxnSpPr>
        <p:spPr bwMode="auto">
          <a:xfrm flipV="1">
            <a:off x="296395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2" name="Oval 133"/>
          <p:cNvSpPr>
            <a:spLocks noChangeArrowheads="1"/>
          </p:cNvSpPr>
          <p:nvPr/>
        </p:nvSpPr>
        <p:spPr bwMode="auto">
          <a:xfrm>
            <a:off x="357454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AutoShape 135"/>
          <p:cNvCxnSpPr>
            <a:cxnSpLocks noChangeShapeType="1"/>
            <a:stCxn id="52" idx="0"/>
          </p:cNvCxnSpPr>
          <p:nvPr/>
        </p:nvCxnSpPr>
        <p:spPr bwMode="auto">
          <a:xfrm flipV="1">
            <a:off x="380632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Oval 139"/>
          <p:cNvSpPr>
            <a:spLocks noChangeArrowheads="1"/>
          </p:cNvSpPr>
          <p:nvPr/>
        </p:nvSpPr>
        <p:spPr bwMode="auto">
          <a:xfrm>
            <a:off x="357505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55" name="Oval 151"/>
          <p:cNvSpPr>
            <a:spLocks noChangeArrowheads="1"/>
          </p:cNvSpPr>
          <p:nvPr/>
        </p:nvSpPr>
        <p:spPr bwMode="auto">
          <a:xfrm>
            <a:off x="314303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56" name="AutoShape 152"/>
          <p:cNvCxnSpPr>
            <a:cxnSpLocks noChangeShapeType="1"/>
            <a:stCxn id="50" idx="0"/>
            <a:endCxn id="55" idx="4"/>
          </p:cNvCxnSpPr>
          <p:nvPr/>
        </p:nvCxnSpPr>
        <p:spPr bwMode="auto">
          <a:xfrm rot="5400000" flipH="1" flipV="1">
            <a:off x="296301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7" name="AutoShape 153"/>
          <p:cNvCxnSpPr>
            <a:cxnSpLocks noChangeShapeType="1"/>
            <a:stCxn id="54" idx="0"/>
            <a:endCxn id="55" idx="4"/>
          </p:cNvCxnSpPr>
          <p:nvPr/>
        </p:nvCxnSpPr>
        <p:spPr bwMode="auto">
          <a:xfrm rot="16200000" flipV="1">
            <a:off x="337888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8" name="AutoShape 154"/>
          <p:cNvCxnSpPr>
            <a:cxnSpLocks noChangeShapeType="1"/>
            <a:stCxn id="55" idx="0"/>
          </p:cNvCxnSpPr>
          <p:nvPr/>
        </p:nvCxnSpPr>
        <p:spPr bwMode="auto">
          <a:xfrm rot="16200000" flipV="1">
            <a:off x="325828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3" name="Oval 133"/>
          <p:cNvSpPr>
            <a:spLocks noChangeArrowheads="1"/>
          </p:cNvSpPr>
          <p:nvPr/>
        </p:nvSpPr>
        <p:spPr bwMode="auto">
          <a:xfrm>
            <a:off x="2744215" y="4687669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Oval 155"/>
          <p:cNvSpPr>
            <a:spLocks noChangeArrowheads="1"/>
          </p:cNvSpPr>
          <p:nvPr/>
        </p:nvSpPr>
        <p:spPr bwMode="auto">
          <a:xfrm>
            <a:off x="317735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cxnSp>
        <p:nvCxnSpPr>
          <p:cNvPr id="66" name="AutoShape 152"/>
          <p:cNvCxnSpPr>
            <a:cxnSpLocks noChangeShapeType="1"/>
            <a:stCxn id="64" idx="7"/>
          </p:cNvCxnSpPr>
          <p:nvPr/>
        </p:nvCxnSpPr>
        <p:spPr bwMode="auto">
          <a:xfrm rot="5400000" flipH="1" flipV="1">
            <a:off x="3708796" y="2618587"/>
            <a:ext cx="308049" cy="7096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7" name="AutoShape 154"/>
          <p:cNvCxnSpPr>
            <a:cxnSpLocks noChangeShapeType="1"/>
            <a:endCxn id="68" idx="4"/>
          </p:cNvCxnSpPr>
          <p:nvPr/>
        </p:nvCxnSpPr>
        <p:spPr bwMode="auto">
          <a:xfrm rot="16200000" flipV="1">
            <a:off x="4104314" y="2436176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68" name="Oval 155"/>
          <p:cNvSpPr>
            <a:spLocks noChangeArrowheads="1"/>
          </p:cNvSpPr>
          <p:nvPr/>
        </p:nvSpPr>
        <p:spPr bwMode="auto">
          <a:xfrm>
            <a:off x="4016359" y="2057400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cxnSp>
        <p:nvCxnSpPr>
          <p:cNvPr id="71" name="AutoShape 153"/>
          <p:cNvCxnSpPr>
            <a:cxnSpLocks noChangeShapeType="1"/>
            <a:stCxn id="46" idx="1"/>
            <a:endCxn id="73" idx="4"/>
          </p:cNvCxnSpPr>
          <p:nvPr/>
        </p:nvCxnSpPr>
        <p:spPr bwMode="auto">
          <a:xfrm rot="16200000" flipV="1">
            <a:off x="4523326" y="2518055"/>
            <a:ext cx="308056" cy="91074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3" name="Oval 8"/>
          <p:cNvSpPr>
            <a:spLocks noChangeArrowheads="1"/>
          </p:cNvSpPr>
          <p:nvPr/>
        </p:nvSpPr>
        <p:spPr bwMode="auto">
          <a:xfrm>
            <a:off x="3993381" y="2546350"/>
            <a:ext cx="457200" cy="273050"/>
          </a:xfrm>
          <a:prstGeom prst="ellipse">
            <a:avLst/>
          </a:prstGeom>
          <a:gradFill flip="none" rotWithShape="1">
            <a:gsLst>
              <a:gs pos="0">
                <a:srgbClr val="FFF200"/>
              </a:gs>
              <a:gs pos="45000">
                <a:srgbClr val="FF7A00"/>
              </a:gs>
              <a:gs pos="70000">
                <a:srgbClr val="FF0300"/>
              </a:gs>
              <a:gs pos="100000">
                <a:srgbClr val="4D0808"/>
              </a:gs>
            </a:gsLst>
            <a:path path="shape">
              <a:fillToRect l="50000" t="50000" r="50000" b="50000"/>
            </a:path>
            <a:tileRect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7687" name="Rectangle 88"/>
          <p:cNvSpPr>
            <a:spLocks noChangeArrowheads="1"/>
          </p:cNvSpPr>
          <p:nvPr/>
        </p:nvSpPr>
        <p:spPr bwMode="auto">
          <a:xfrm>
            <a:off x="2438400" y="3369426"/>
            <a:ext cx="1828800" cy="1964574"/>
          </a:xfrm>
          <a:prstGeom prst="rect">
            <a:avLst/>
          </a:prstGeom>
          <a:solidFill>
            <a:srgbClr val="FFFFFF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122"/>
          <p:cNvSpPr>
            <a:spLocks noChangeArrowheads="1"/>
          </p:cNvSpPr>
          <p:nvPr/>
        </p:nvSpPr>
        <p:spPr bwMode="auto">
          <a:xfrm>
            <a:off x="3140826" y="3081252"/>
            <a:ext cx="463550" cy="273050"/>
          </a:xfrm>
          <a:prstGeom prst="ellipse">
            <a:avLst/>
          </a:prstGeom>
          <a:solidFill>
            <a:srgbClr val="9933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127"/>
          <p:cNvSpPr>
            <a:spLocks noChangeArrowheads="1"/>
          </p:cNvSpPr>
          <p:nvPr/>
        </p:nvSpPr>
        <p:spPr bwMode="auto">
          <a:xfrm>
            <a:off x="4641945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37" name="AutoShape 129"/>
          <p:cNvCxnSpPr>
            <a:cxnSpLocks noChangeShapeType="1"/>
          </p:cNvCxnSpPr>
          <p:nvPr/>
        </p:nvCxnSpPr>
        <p:spPr bwMode="auto">
          <a:xfrm flipV="1">
            <a:off x="4862607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8" name="Oval 133"/>
          <p:cNvSpPr>
            <a:spLocks noChangeArrowheads="1"/>
          </p:cNvSpPr>
          <p:nvPr/>
        </p:nvSpPr>
        <p:spPr bwMode="auto">
          <a:xfrm>
            <a:off x="5473198" y="4698781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I2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9" name="AutoShape 135"/>
          <p:cNvCxnSpPr>
            <a:cxnSpLocks noChangeShapeType="1"/>
            <a:stCxn id="38" idx="0"/>
          </p:cNvCxnSpPr>
          <p:nvPr/>
        </p:nvCxnSpPr>
        <p:spPr bwMode="auto">
          <a:xfrm flipV="1">
            <a:off x="5704973" y="4535269"/>
            <a:ext cx="0" cy="1635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0" name="Oval 139"/>
          <p:cNvSpPr>
            <a:spLocks noChangeArrowheads="1"/>
          </p:cNvSpPr>
          <p:nvPr/>
        </p:nvSpPr>
        <p:spPr bwMode="auto">
          <a:xfrm>
            <a:off x="5473700" y="4270156"/>
            <a:ext cx="463550" cy="273050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1" name="Oval 151"/>
          <p:cNvSpPr>
            <a:spLocks noChangeArrowheads="1"/>
          </p:cNvSpPr>
          <p:nvPr/>
        </p:nvSpPr>
        <p:spPr bwMode="auto">
          <a:xfrm>
            <a:off x="5041685" y="3579597"/>
            <a:ext cx="457200" cy="269875"/>
          </a:xfrm>
          <a:prstGeom prst="ellipse">
            <a:avLst/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/>
              <a:t>A</a:t>
            </a:r>
            <a:endParaRPr lang="en-US" dirty="0"/>
          </a:p>
        </p:txBody>
      </p:sp>
      <p:cxnSp>
        <p:nvCxnSpPr>
          <p:cNvPr id="42" name="AutoShape 152"/>
          <p:cNvCxnSpPr>
            <a:cxnSpLocks noChangeShapeType="1"/>
            <a:stCxn id="36" idx="0"/>
            <a:endCxn id="41" idx="4"/>
          </p:cNvCxnSpPr>
          <p:nvPr/>
        </p:nvCxnSpPr>
        <p:spPr bwMode="auto">
          <a:xfrm rot="5400000" flipH="1" flipV="1">
            <a:off x="4861661" y="3861534"/>
            <a:ext cx="420687" cy="39656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3" name="AutoShape 153"/>
          <p:cNvCxnSpPr>
            <a:cxnSpLocks noChangeShapeType="1"/>
            <a:stCxn id="40" idx="0"/>
            <a:endCxn id="41" idx="4"/>
          </p:cNvCxnSpPr>
          <p:nvPr/>
        </p:nvCxnSpPr>
        <p:spPr bwMode="auto">
          <a:xfrm rot="16200000" flipV="1">
            <a:off x="5277538" y="3842219"/>
            <a:ext cx="420684" cy="43519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44" name="AutoShape 154"/>
          <p:cNvCxnSpPr>
            <a:cxnSpLocks noChangeShapeType="1"/>
            <a:stCxn id="41" idx="0"/>
          </p:cNvCxnSpPr>
          <p:nvPr/>
        </p:nvCxnSpPr>
        <p:spPr bwMode="auto">
          <a:xfrm rot="16200000" flipV="1">
            <a:off x="5156936" y="3466245"/>
            <a:ext cx="219075" cy="762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45" name="Oval 133"/>
          <p:cNvSpPr>
            <a:spLocks noChangeArrowheads="1"/>
          </p:cNvSpPr>
          <p:nvPr/>
        </p:nvSpPr>
        <p:spPr bwMode="auto">
          <a:xfrm>
            <a:off x="4642865" y="4697717"/>
            <a:ext cx="4635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r>
              <a:rPr lang="en-US" dirty="0" smtClean="0">
                <a:solidFill>
                  <a:schemeClr val="bg1"/>
                </a:solidFill>
              </a:rPr>
              <a:t>I1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Oval 155"/>
          <p:cNvSpPr>
            <a:spLocks noChangeArrowheads="1"/>
          </p:cNvSpPr>
          <p:nvPr/>
        </p:nvSpPr>
        <p:spPr bwMode="auto">
          <a:xfrm>
            <a:off x="5076001" y="3087469"/>
            <a:ext cx="387350" cy="27305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lIns="91440" tIns="45720" rIns="91440" bIns="45720" anchor="ctr"/>
          <a:lstStyle/>
          <a:p>
            <a:endParaRPr lang="en-US"/>
          </a:p>
        </p:txBody>
      </p:sp>
      <p:sp>
        <p:nvSpPr>
          <p:cNvPr id="47" name="Oval 185" descr="Wide upward diagonal"/>
          <p:cNvSpPr>
            <a:spLocks noChangeArrowheads="1"/>
          </p:cNvSpPr>
          <p:nvPr/>
        </p:nvSpPr>
        <p:spPr bwMode="auto">
          <a:xfrm>
            <a:off x="6318250" y="4712076"/>
            <a:ext cx="463550" cy="273050"/>
          </a:xfrm>
          <a:prstGeom prst="ellipse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I3</a:t>
            </a:r>
            <a:endParaRPr lang="en-US" dirty="0"/>
          </a:p>
        </p:txBody>
      </p:sp>
      <p:sp>
        <p:nvSpPr>
          <p:cNvPr id="49" name="Oval 186" descr="Wide upward diagonal"/>
          <p:cNvSpPr>
            <a:spLocks noChangeArrowheads="1"/>
          </p:cNvSpPr>
          <p:nvPr/>
        </p:nvSpPr>
        <p:spPr bwMode="auto">
          <a:xfrm>
            <a:off x="6318250" y="4275513"/>
            <a:ext cx="463550" cy="273050"/>
          </a:xfrm>
          <a:prstGeom prst="ellipse">
            <a:avLst/>
          </a:prstGeom>
          <a:pattFill prst="wdUpDiag">
            <a:fgClr>
              <a:srgbClr val="00FF00"/>
            </a:fgClr>
            <a:bgClr>
              <a:schemeClr val="bg1"/>
            </a:bgClr>
          </a:patt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59" name="AutoShape 187"/>
          <p:cNvCxnSpPr>
            <a:cxnSpLocks noChangeShapeType="1"/>
            <a:stCxn id="47" idx="0"/>
            <a:endCxn id="49" idx="4"/>
          </p:cNvCxnSpPr>
          <p:nvPr/>
        </p:nvCxnSpPr>
        <p:spPr bwMode="auto">
          <a:xfrm flipV="1">
            <a:off x="6550025" y="4548563"/>
            <a:ext cx="0" cy="1635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0" name="AutoShape 153"/>
          <p:cNvCxnSpPr>
            <a:cxnSpLocks noChangeShapeType="1"/>
            <a:stCxn id="49" idx="0"/>
            <a:endCxn id="41" idx="4"/>
          </p:cNvCxnSpPr>
          <p:nvPr/>
        </p:nvCxnSpPr>
        <p:spPr bwMode="auto">
          <a:xfrm rot="16200000" flipV="1">
            <a:off x="5697135" y="3422623"/>
            <a:ext cx="426041" cy="127974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78" name="AutoShape 113"/>
          <p:cNvSpPr>
            <a:spLocks noChangeArrowheads="1"/>
          </p:cNvSpPr>
          <p:nvPr/>
        </p:nvSpPr>
        <p:spPr bwMode="auto">
          <a:xfrm>
            <a:off x="4572000" y="4684208"/>
            <a:ext cx="1447800" cy="304800"/>
          </a:xfrm>
          <a:prstGeom prst="roundRect">
            <a:avLst>
              <a:gd name="adj" fmla="val 16667"/>
            </a:avLst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/>
              <a:t>Empty</a:t>
            </a:r>
          </a:p>
        </p:txBody>
      </p:sp>
      <p:sp>
        <p:nvSpPr>
          <p:cNvPr id="79" name="Oval 115"/>
          <p:cNvSpPr>
            <a:spLocks noChangeArrowheads="1"/>
          </p:cNvSpPr>
          <p:nvPr/>
        </p:nvSpPr>
        <p:spPr bwMode="auto">
          <a:xfrm>
            <a:off x="4641850" y="4705910"/>
            <a:ext cx="463550" cy="273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116"/>
          <p:cNvSpPr>
            <a:spLocks noChangeArrowheads="1"/>
          </p:cNvSpPr>
          <p:nvPr/>
        </p:nvSpPr>
        <p:spPr bwMode="auto">
          <a:xfrm>
            <a:off x="5476352" y="4705910"/>
            <a:ext cx="463550" cy="27305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Text Box 109"/>
          <p:cNvSpPr txBox="1">
            <a:spLocks noChangeArrowheads="1"/>
          </p:cNvSpPr>
          <p:nvPr/>
        </p:nvSpPr>
        <p:spPr bwMode="auto">
          <a:xfrm>
            <a:off x="381000" y="2133600"/>
            <a:ext cx="2667000" cy="53860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900" dirty="0">
                <a:solidFill>
                  <a:schemeClr val="accent2">
                    <a:lumMod val="75000"/>
                  </a:schemeClr>
                </a:solidFill>
              </a:rPr>
              <a:t>Save to Cache</a:t>
            </a:r>
          </a:p>
        </p:txBody>
      </p:sp>
      <p:sp>
        <p:nvSpPr>
          <p:cNvPr id="83" name="Line 110"/>
          <p:cNvSpPr>
            <a:spLocks noChangeShapeType="1"/>
          </p:cNvSpPr>
          <p:nvPr/>
        </p:nvSpPr>
        <p:spPr bwMode="auto">
          <a:xfrm>
            <a:off x="2057400" y="2590800"/>
            <a:ext cx="1066800" cy="533400"/>
          </a:xfrm>
          <a:prstGeom prst="line">
            <a:avLst/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4" name="Line 104"/>
          <p:cNvSpPr>
            <a:spLocks noChangeShapeType="1"/>
          </p:cNvSpPr>
          <p:nvPr/>
        </p:nvSpPr>
        <p:spPr bwMode="auto">
          <a:xfrm flipH="1">
            <a:off x="6248400" y="3581400"/>
            <a:ext cx="381000" cy="381000"/>
          </a:xfrm>
          <a:prstGeom prst="line">
            <a:avLst/>
          </a:prstGeom>
          <a:noFill/>
          <a:ln w="28575">
            <a:solidFill>
              <a:srgbClr val="CC66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5" name="Text Box 105"/>
          <p:cNvSpPr txBox="1">
            <a:spLocks noChangeArrowheads="1"/>
          </p:cNvSpPr>
          <p:nvPr/>
        </p:nvSpPr>
        <p:spPr bwMode="auto">
          <a:xfrm>
            <a:off x="5867400" y="2713541"/>
            <a:ext cx="32512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900" dirty="0" smtClean="0">
                <a:solidFill>
                  <a:srgbClr val="CC6600"/>
                </a:solidFill>
              </a:rPr>
              <a:t>Incremental DAG – Remove </a:t>
            </a:r>
            <a:r>
              <a:rPr lang="en-US" sz="2900" dirty="0">
                <a:solidFill>
                  <a:srgbClr val="CC6600"/>
                </a:solidFill>
              </a:rPr>
              <a:t>Old Inputs</a:t>
            </a:r>
          </a:p>
        </p:txBody>
      </p:sp>
      <p:sp>
        <p:nvSpPr>
          <p:cNvPr id="86" name="Text Box 111"/>
          <p:cNvSpPr txBox="1">
            <a:spLocks noChangeArrowheads="1"/>
          </p:cNvSpPr>
          <p:nvPr/>
        </p:nvSpPr>
        <p:spPr bwMode="auto">
          <a:xfrm>
            <a:off x="5562600" y="1676400"/>
            <a:ext cx="2743200" cy="538609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900" dirty="0" smtClean="0">
                <a:solidFill>
                  <a:srgbClr val="FF0000"/>
                </a:solidFill>
              </a:rPr>
              <a:t>Merge </a:t>
            </a:r>
            <a:r>
              <a:rPr lang="en-US" sz="2900" dirty="0">
                <a:solidFill>
                  <a:srgbClr val="FF0000"/>
                </a:solidFill>
              </a:rPr>
              <a:t>Vertex</a:t>
            </a:r>
          </a:p>
        </p:txBody>
      </p:sp>
      <p:sp>
        <p:nvSpPr>
          <p:cNvPr id="87" name="Line 112"/>
          <p:cNvSpPr>
            <a:spLocks noChangeShapeType="1"/>
          </p:cNvSpPr>
          <p:nvPr/>
        </p:nvSpPr>
        <p:spPr bwMode="auto">
          <a:xfrm flipH="1">
            <a:off x="4419600" y="1981200"/>
            <a:ext cx="106680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3" grpId="0" animBg="1"/>
      <p:bldP spid="27687" grpId="0" animBg="1"/>
      <p:bldP spid="77" grpId="0" animBg="1"/>
      <p:bldP spid="36" grpId="0" animBg="1"/>
      <p:bldP spid="38" grpId="0" animBg="1"/>
      <p:bldP spid="40" grpId="0" animBg="1"/>
      <p:bldP spid="41" grpId="0" animBg="1"/>
      <p:bldP spid="45" grpId="0" animBg="1"/>
      <p:bldP spid="46" grpId="0" animBg="1"/>
      <p:bldP spid="47" grpId="0" animBg="1"/>
      <p:bldP spid="49" grpId="0" animBg="1"/>
      <p:bldP spid="78" grpId="0" animBg="1"/>
      <p:bldP spid="79" grpId="0" animBg="1"/>
      <p:bldP spid="80" grpId="0" animBg="1"/>
      <p:bldP spid="82" grpId="0" animBg="1"/>
      <p:bldP spid="83" grpId="0" animBg="1"/>
      <p:bldP spid="84" grpId="0" animBg="1"/>
      <p:bldP spid="85" grpId="0"/>
      <p:bldP spid="86" grpId="0"/>
      <p:bldP spid="8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_Docs_" ma:contentTypeID="0x00C251B3E704BEF844A3664A2BBF8FF4D1" ma:contentTypeVersion="" ma:contentTypeDescription="" ma:contentTypeScope="" ma:versionID="3a2edab3f8627e899226e7941b56143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e5d9eca856144ce6ca1da655f95619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ContentType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AutoVersionDisabled" minOccurs="0"/>
                <xsd:element ref="ns1:ItemType" minOccurs="0"/>
                <xsd:element ref="ns1: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0" nillable="true" ma:displayName="ID" ma:internalName="ID" ma:readOnly="true">
      <xsd:simpleType>
        <xsd:restriction base="dms:Unknown"/>
      </xsd:simpleType>
    </xsd:element>
    <xsd:element name="ContentTypeId" ma:index="1" nillable="true" ma:displayName="Content Type ID" ma:hidden="true" ma:internalName="ContentTypeId" ma:readOnly="true">
      <xsd:simpleType>
        <xsd:restriction base="dms:Unknown"/>
      </xsd:simpleType>
    </xsd:element>
    <xsd:element name="Author" ma:index="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6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7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8" nillable="true" ma:displayName="Copy Source" ma:internalName="_CopySource" ma:readOnly="true">
      <xsd:simpleType>
        <xsd:restriction base="dms:Text"/>
      </xsd:simpleType>
    </xsd:element>
    <xsd:element name="_ModerationStatus" ma:index="9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10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1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2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3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4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5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6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8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19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20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22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23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24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2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2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27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File_x0020_Type" ma:index="3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3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33" nillable="true" ma:displayName="Source Url" ma:hidden="true" ma:internalName="_SourceUrl">
      <xsd:simpleType>
        <xsd:restriction base="dms:Text"/>
      </xsd:simpleType>
    </xsd:element>
    <xsd:element name="_SharedFileIndex" ma:index="34" nillable="true" ma:displayName="Shared File Index" ma:hidden="true" ma:internalName="_SharedFileIndex">
      <xsd:simpleType>
        <xsd:restriction base="dms:Text"/>
      </xsd:simpleType>
    </xsd:element>
    <xsd:element name="MetaInfo" ma:index="4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45" nillable="true" ma:displayName="Level" ma:hidden="true" ma:internalName="_Level" ma:readOnly="true">
      <xsd:simpleType>
        <xsd:restriction base="dms:Unknown"/>
      </xsd:simpleType>
    </xsd:element>
    <xsd:element name="_IsCurrentVersion" ma:index="46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0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1" nillable="true" ma:displayName="UI Version" ma:hidden="true" ma:internalName="_UIVersion" ma:readOnly="true">
      <xsd:simpleType>
        <xsd:restriction base="dms:Unknown"/>
      </xsd:simpleType>
    </xsd:element>
    <xsd:element name="_UIVersionString" ma:index="52" nillable="true" ma:displayName="Version" ma:internalName="_UIVersionString" ma:readOnly="true">
      <xsd:simpleType>
        <xsd:restriction base="dms:Text"/>
      </xsd:simpleType>
    </xsd:element>
    <xsd:element name="InstanceID" ma:index="53" nillable="true" ma:displayName="Instance ID" ma:hidden="true" ma:internalName="InstanceID" ma:readOnly="true">
      <xsd:simpleType>
        <xsd:restriction base="dms:Unknown"/>
      </xsd:simpleType>
    </xsd:element>
    <xsd:element name="Order" ma:index="54" nillable="true" ma:displayName="Order" ma:hidden="true" ma:internalName="Order">
      <xsd:simpleType>
        <xsd:restriction base="dms:Number"/>
      </xsd:simpleType>
    </xsd:element>
    <xsd:element name="GUID" ma:index="55" nillable="true" ma:displayName="GUID" ma:hidden="true" ma:internalName="GUID" ma:readOnly="true">
      <xsd:simpleType>
        <xsd:restriction base="dms:Unknown"/>
      </xsd:simpleType>
    </xsd:element>
    <xsd:element name="WorkflowVersion" ma:index="5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5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AutoVersionDisabled" ma:index="60" nillable="true" ma:displayName="AutoVersionDisabled" ma:default="FALSE" ma:hidden="true" ma:internalName="AutoVersionDisabled">
      <xsd:simpleType>
        <xsd:restriction base="dms:Boolean"/>
      </xsd:simpleType>
    </xsd:element>
    <xsd:element name="ItemType" ma:index="61" nillable="true" ma:displayName="ItemType" ma:default="1" ma:hidden="true" ma:internalName="ItemType">
      <xsd:simpleType>
        <xsd:restriction base="dms:Unknown"/>
      </xsd:simpleType>
    </xsd:element>
    <xsd:element name="Description" ma:index="62" nillable="true" ma:displayName="Description" ma:hidden="true" ma:internalName="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 ma:readOnly="tru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0x00C251B3E704BEF844A3664A2BBF8FF4D1</ContentTypeId>
    <_SourceUrl xmlns="http://schemas.microsoft.com/sharepoint/v3" xsi:nil="true"/>
    <AutoVersionDisabled xmlns="http://schemas.microsoft.com/sharepoint/v3">false</AutoVersionDisabled>
    <ItemType xmlns="http://schemas.microsoft.com/sharepoint/v3">1</ItemType>
    <Order xmlns="http://schemas.microsoft.com/sharepoint/v3" xsi:nil="true"/>
    <_SharedFileIndex xmlns="http://schemas.microsoft.com/sharepoint/v3" xsi:nil="true"/>
    <MetaInfo xmlns="http://schemas.microsoft.com/sharepoint/v3" xsi:nil="true"/>
    <Descrip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69386E3-875D-42CC-841F-9DECCC141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6587CAA6-56CE-4528-8B3E-FAD82F967BCC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microsoft.com/sharepoint/v3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17802</TotalTime>
  <Words>2431</Words>
  <Application>Microsoft Office PowerPoint</Application>
  <PresentationFormat>On-screen Show (4:3)</PresentationFormat>
  <Paragraphs>1047</Paragraphs>
  <Slides>85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Cluster Computing with DryadLINQ</vt:lpstr>
      <vt:lpstr>Goal</vt:lpstr>
      <vt:lpstr>Design Space</vt:lpstr>
      <vt:lpstr>Data-Parallel Computation</vt:lpstr>
      <vt:lpstr>Software Stack</vt:lpstr>
      <vt:lpstr>Slide 6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Channels</vt:lpstr>
      <vt:lpstr>Dryad System Architecture</vt:lpstr>
      <vt:lpstr>Fault Tolerance</vt:lpstr>
      <vt:lpstr>Policy Managers</vt:lpstr>
      <vt:lpstr>Dynamic Graph Rewriting</vt:lpstr>
      <vt:lpstr>Cluster network topology</vt:lpstr>
      <vt:lpstr>Dynamic Aggregation</vt:lpstr>
      <vt:lpstr>Policy vs. Mechanism</vt:lpstr>
      <vt:lpstr>Slide 24</vt:lpstr>
      <vt:lpstr>LINQ</vt:lpstr>
      <vt:lpstr>LINQ = .Net+ Queries</vt:lpstr>
      <vt:lpstr>Collections and Iterators</vt:lpstr>
      <vt:lpstr>DryadLINQ Data Model</vt:lpstr>
      <vt:lpstr>DryadLINQ = LINQ + Dryad</vt:lpstr>
      <vt:lpstr>Demo</vt:lpstr>
      <vt:lpstr>Example: Histogram</vt:lpstr>
      <vt:lpstr>Histogram Plan</vt:lpstr>
      <vt:lpstr>Map-Reduce in DryadLINQ</vt:lpstr>
      <vt:lpstr>Map-Reduce Plan</vt:lpstr>
      <vt:lpstr>Distributed Sorting Plan</vt:lpstr>
      <vt:lpstr>Expectation Maximization</vt:lpstr>
      <vt:lpstr>Probabilistic Index Maps</vt:lpstr>
      <vt:lpstr>Language Summary</vt:lpstr>
      <vt:lpstr>LINQ System Architecture</vt:lpstr>
      <vt:lpstr>The DryadLINQ Provider</vt:lpstr>
      <vt:lpstr>Combining Query Providers</vt:lpstr>
      <vt:lpstr>Using PLINQ</vt:lpstr>
      <vt:lpstr>Using LINQ to SQL Server</vt:lpstr>
      <vt:lpstr>Using LINQ-to-objects</vt:lpstr>
      <vt:lpstr>Slide 45</vt:lpstr>
      <vt:lpstr>Artemis: measuring clusters </vt:lpstr>
      <vt:lpstr>DryadLINQ job browser</vt:lpstr>
      <vt:lpstr>Automated diagnostics</vt:lpstr>
      <vt:lpstr>Job statistics:  schedule and critical path</vt:lpstr>
      <vt:lpstr>Running time distribution</vt:lpstr>
      <vt:lpstr>Performance counters</vt:lpstr>
      <vt:lpstr>CPU Utilization</vt:lpstr>
      <vt:lpstr>Load imbalance: rack assignment</vt:lpstr>
      <vt:lpstr>PINQ</vt:lpstr>
      <vt:lpstr>PINQ = Privacy-Preserving LINQ</vt:lpstr>
      <vt:lpstr>Example: search logs mining</vt:lpstr>
      <vt:lpstr>PINQ Download</vt:lpstr>
      <vt:lpstr>Natal Training</vt:lpstr>
      <vt:lpstr>Natal Problem</vt:lpstr>
      <vt:lpstr>Learn from Data</vt:lpstr>
      <vt:lpstr>Running on Xbox</vt:lpstr>
      <vt:lpstr>Learning from data </vt:lpstr>
      <vt:lpstr>Highly efficient parallellization</vt:lpstr>
      <vt:lpstr>Slide 64</vt:lpstr>
      <vt:lpstr>Lessons Learned</vt:lpstr>
      <vt:lpstr>Conclusions</vt:lpstr>
      <vt:lpstr>“What’s the point if I can’t have it?”</vt:lpstr>
      <vt:lpstr>Backup Slides</vt:lpstr>
      <vt:lpstr>What does DryadLINQ do?</vt:lpstr>
      <vt:lpstr>Ongoing Dryad/DryadLINQ Research</vt:lpstr>
      <vt:lpstr>Slide 71</vt:lpstr>
      <vt:lpstr>Staging</vt:lpstr>
      <vt:lpstr>Bibliography</vt:lpstr>
      <vt:lpstr>Incremental Computation</vt:lpstr>
      <vt:lpstr>Propose Two Approaches</vt:lpstr>
      <vt:lpstr>Context</vt:lpstr>
      <vt:lpstr>Identical Computation</vt:lpstr>
      <vt:lpstr>Identical Computation</vt:lpstr>
      <vt:lpstr>IDE – IDEntical Computation</vt:lpstr>
      <vt:lpstr>Identical Computation</vt:lpstr>
      <vt:lpstr>Identical Computation</vt:lpstr>
      <vt:lpstr>Semantic Knowledge Can Help</vt:lpstr>
      <vt:lpstr>Semantic Knowledge Can Help</vt:lpstr>
      <vt:lpstr>Mergeable Computation</vt:lpstr>
      <vt:lpstr>Mergeable Computation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Computing with Dryad</dc:title>
  <dc:creator>Mihai Budiu</dc:creator>
  <cp:lastModifiedBy>mbudiu</cp:lastModifiedBy>
  <cp:revision>707</cp:revision>
  <dcterms:created xsi:type="dcterms:W3CDTF">2008-02-12T01:28:42Z</dcterms:created>
  <dcterms:modified xsi:type="dcterms:W3CDTF">2010-06-11T02:31:30Z</dcterms:modified>
  <cp:contentType>_Docs_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ddDocumentEventProcessedFirstTime">
    <vt:lpwstr>True</vt:lpwstr>
  </property>
  <property fmtid="{D5CDD505-2E9C-101B-9397-08002B2CF9AE}" pid="3" name="AddDocumentEventProcessedFileUniqueId">
    <vt:lpwstr>c4bd8f56-f9c6-4668-b386-e50e818da9d4</vt:lpwstr>
  </property>
  <property fmtid="{D5CDD505-2E9C-101B-9397-08002B2CF9AE}" pid="4" name="LastObjectUpdateEventProcessedVersion">
    <vt:lpwstr>2.0</vt:lpwstr>
  </property>
</Properties>
</file>